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739" r:id="rId2"/>
    <p:sldId id="844" r:id="rId3"/>
    <p:sldId id="858" r:id="rId4"/>
    <p:sldId id="857" r:id="rId5"/>
    <p:sldId id="816" r:id="rId6"/>
    <p:sldId id="832" r:id="rId7"/>
    <p:sldId id="833" r:id="rId8"/>
    <p:sldId id="843" r:id="rId9"/>
    <p:sldId id="860" r:id="rId10"/>
    <p:sldId id="859" r:id="rId11"/>
    <p:sldId id="852" r:id="rId12"/>
    <p:sldId id="853" r:id="rId13"/>
    <p:sldId id="854" r:id="rId14"/>
    <p:sldId id="855" r:id="rId15"/>
    <p:sldId id="856" r:id="rId16"/>
    <p:sldId id="861" r:id="rId17"/>
    <p:sldId id="827" r:id="rId18"/>
    <p:sldId id="821" r:id="rId19"/>
    <p:sldId id="845" r:id="rId20"/>
    <p:sldId id="822" r:id="rId21"/>
    <p:sldId id="836" r:id="rId22"/>
    <p:sldId id="817" r:id="rId23"/>
    <p:sldId id="864" r:id="rId24"/>
    <p:sldId id="862" r:id="rId25"/>
    <p:sldId id="834" r:id="rId26"/>
    <p:sldId id="825" r:id="rId27"/>
    <p:sldId id="824" r:id="rId28"/>
    <p:sldId id="819" r:id="rId29"/>
    <p:sldId id="818" r:id="rId30"/>
    <p:sldId id="846" r:id="rId31"/>
    <p:sldId id="847" r:id="rId32"/>
    <p:sldId id="848" r:id="rId33"/>
    <p:sldId id="849" r:id="rId34"/>
    <p:sldId id="850" r:id="rId35"/>
    <p:sldId id="851" r:id="rId36"/>
    <p:sldId id="835" r:id="rId37"/>
    <p:sldId id="826" r:id="rId38"/>
    <p:sldId id="863" r:id="rId39"/>
    <p:sldId id="811" r:id="rId40"/>
    <p:sldId id="806" r:id="rId41"/>
    <p:sldId id="842" r:id="rId42"/>
    <p:sldId id="841" r:id="rId43"/>
    <p:sldId id="838" r:id="rId44"/>
    <p:sldId id="839" r:id="rId45"/>
  </p:sldIdLst>
  <p:sldSz cx="9144000" cy="6858000" type="screen4x3"/>
  <p:notesSz cx="6858000" cy="9144000"/>
  <p:defaultTextStyle>
    <a:defPPr>
      <a:defRPr lang="el-GR"/>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horzBarState="maximized">
    <p:restoredLeft sz="15620"/>
    <p:restoredTop sz="97760" autoAdjust="0"/>
  </p:normalViewPr>
  <p:slideViewPr>
    <p:cSldViewPr>
      <p:cViewPr varScale="1">
        <p:scale>
          <a:sx n="93" d="100"/>
          <a:sy n="93" d="100"/>
        </p:scale>
        <p:origin x="-68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dirty="0">
              <a:latin typeface="Helvetica Neue"/>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4481C24-3D69-2A4A-888D-89A801CD2942}" type="datetime1">
              <a:rPr lang="el-GR" smtClean="0">
                <a:latin typeface="Helvetica Neue"/>
              </a:rPr>
              <a:t>16/11/15</a:t>
            </a:fld>
            <a:endParaRPr lang="el-GR" dirty="0">
              <a:latin typeface="Helvetica Neue"/>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dirty="0">
              <a:latin typeface="Helvetica Neue"/>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61F8DA-A21F-DD4F-B841-403ED8C0BDC7}" type="slidenum">
              <a:rPr lang="el-GR" smtClean="0">
                <a:latin typeface="Helvetica Neue"/>
              </a:rPr>
              <a:t>‹#›</a:t>
            </a:fld>
            <a:endParaRPr lang="el-GR" dirty="0">
              <a:latin typeface="Helvetica Neue"/>
            </a:endParaRPr>
          </a:p>
        </p:txBody>
      </p:sp>
    </p:spTree>
    <p:extLst>
      <p:ext uri="{BB962C8B-B14F-4D97-AF65-F5344CB8AC3E}">
        <p14:creationId xmlns:p14="http://schemas.microsoft.com/office/powerpoint/2010/main" val="16758787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Neue"/>
                <a:ea typeface="+mn-ea"/>
                <a:cs typeface="+mn-cs"/>
              </a:defRPr>
            </a:lvl1pPr>
          </a:lstStyle>
          <a:p>
            <a:pPr>
              <a:defRPr/>
            </a:pPr>
            <a:endParaRPr lang="el-GR" dirty="0"/>
          </a:p>
        </p:txBody>
      </p:sp>
      <p:sp>
        <p:nvSpPr>
          <p:cNvPr id="3" name="2 - Θέση ημερομηνίας"/>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Neue"/>
              </a:defRPr>
            </a:lvl1pPr>
          </a:lstStyle>
          <a:p>
            <a:pPr>
              <a:defRPr/>
            </a:pPr>
            <a:fld id="{F9050E6F-73A0-294C-80C1-6B8D7225CFCD}" type="datetime1">
              <a:rPr lang="el-GR" smtClean="0"/>
              <a:t>16/11/15</a:t>
            </a:fld>
            <a:endParaRPr lang="el-GR" dirty="0"/>
          </a:p>
        </p:txBody>
      </p:sp>
      <p:sp>
        <p:nvSpPr>
          <p:cNvPr id="4" name="3 - Θέση εικόνας διαφάνειας"/>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l-GR" noProof="0" dirty="0"/>
          </a:p>
        </p:txBody>
      </p:sp>
      <p:sp>
        <p:nvSpPr>
          <p:cNvPr id="5" name="4 - Θέση σημειώσεων"/>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l-GR" noProof="0" dirty="0" err="1"/>
              <a:t>Kλικ</a:t>
            </a:r>
            <a:r>
              <a:rPr lang="el-GR" noProof="0" dirty="0"/>
              <a:t> για επεξεργασία των στυλ του υποδείγματος</a:t>
            </a:r>
          </a:p>
          <a:p>
            <a:pPr lvl="1"/>
            <a:r>
              <a:rPr lang="el-GR" noProof="0" dirty="0"/>
              <a:t>Δεύτερου επιπέδου</a:t>
            </a:r>
          </a:p>
          <a:p>
            <a:pPr lvl="2"/>
            <a:r>
              <a:rPr lang="el-GR" noProof="0" dirty="0"/>
              <a:t>Τρίτου επιπέδου</a:t>
            </a:r>
          </a:p>
          <a:p>
            <a:pPr lvl="3"/>
            <a:r>
              <a:rPr lang="el-GR" noProof="0" dirty="0"/>
              <a:t>Τέταρτου επιπέδου</a:t>
            </a:r>
          </a:p>
          <a:p>
            <a:pPr lvl="4"/>
            <a:r>
              <a:rPr lang="el-GR" noProof="0" dirty="0"/>
              <a:t>Πέμπτου επιπέδου</a:t>
            </a:r>
          </a:p>
        </p:txBody>
      </p:sp>
      <p:sp>
        <p:nvSpPr>
          <p:cNvPr id="6" name="5 - Θέση υποσέλιδου"/>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Neue"/>
                <a:ea typeface="+mn-ea"/>
                <a:cs typeface="+mn-cs"/>
              </a:defRPr>
            </a:lvl1pPr>
          </a:lstStyle>
          <a:p>
            <a:pPr>
              <a:defRPr/>
            </a:pPr>
            <a:endParaRPr lang="el-GR" dirty="0"/>
          </a:p>
        </p:txBody>
      </p:sp>
      <p:sp>
        <p:nvSpPr>
          <p:cNvPr id="7" name="6 - Θέση αριθμού διαφάνειας"/>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Neue"/>
              </a:defRPr>
            </a:lvl1pPr>
          </a:lstStyle>
          <a:p>
            <a:pPr>
              <a:defRPr/>
            </a:pPr>
            <a:fld id="{D59AF136-9201-FA4A-AA7C-184583ECB311}" type="slidenum">
              <a:rPr lang="el-GR" smtClean="0"/>
              <a:pPr>
                <a:defRPr/>
              </a:pPr>
              <a:t>‹#›</a:t>
            </a:fld>
            <a:endParaRPr lang="el-GR" dirty="0"/>
          </a:p>
        </p:txBody>
      </p:sp>
    </p:spTree>
    <p:extLst>
      <p:ext uri="{BB962C8B-B14F-4D97-AF65-F5344CB8AC3E}">
        <p14:creationId xmlns:p14="http://schemas.microsoft.com/office/powerpoint/2010/main" val="82993603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Helvetica Neue"/>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Helvetica Neue"/>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Same for gas and fines in gas stations</a:t>
            </a:r>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81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
        <p:nvSpPr>
          <p:cNvPr id="49155" name="3 - Θέση αριθμού διαφάνειας"/>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7FF811-A919-644E-93E8-F7384798D718}" type="slidenum">
              <a:rPr lang="el-GR" sz="1200">
                <a:latin typeface="Helvetica Neue"/>
              </a:rPr>
              <a:pPr eaLnBrk="1" hangingPunct="1"/>
              <a:t>9</a:t>
            </a:fld>
            <a:endParaRPr lang="el-GR" sz="1200" dirty="0">
              <a:latin typeface="Helvetica Neu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1 - Θέση εικόνας διαφάνειας"/>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2 - Θέση σημειώσεων"/>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 of us worry about personal health records being “made open”. Some confuse commercial and personal data, or mix up “big data” with “open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unpack data’s challenges and its benefits, we need to be precise about what these things mean. They should be clear and familiar to everyone, so we can all have informed conversations about how we use them, how they affect us and how we plan for the future.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it doesn’t have to be complicated. It can be simple. In one image. Whether big, medium or small, whether state, commercial or personal, the important thing about data is how it is licensed.</a:t>
            </a:r>
          </a:p>
        </p:txBody>
      </p:sp>
      <p:sp>
        <p:nvSpPr>
          <p:cNvPr id="4" name="Slide Number Placeholder 3"/>
          <p:cNvSpPr>
            <a:spLocks noGrp="1"/>
          </p:cNvSpPr>
          <p:nvPr>
            <p:ph type="sldNum" sz="quarter" idx="10"/>
          </p:nvPr>
        </p:nvSpPr>
        <p:spPr/>
        <p:txBody>
          <a:bodyPr/>
          <a:lstStyle/>
          <a:p>
            <a:fld id="{DB911332-3FE0-D743-9A0F-902FC79E025C}" type="slidenum">
              <a:rPr lang="en-US" smtClean="0"/>
              <a:t>11</a:t>
            </a:fld>
            <a:endParaRPr lang="en-US"/>
          </a:p>
        </p:txBody>
      </p:sp>
    </p:spTree>
    <p:extLst>
      <p:ext uri="{BB962C8B-B14F-4D97-AF65-F5344CB8AC3E}">
        <p14:creationId xmlns:p14="http://schemas.microsoft.com/office/powerpoint/2010/main" val="475684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911332-3FE0-D743-9A0F-902FC79E025C}" type="slidenum">
              <a:rPr lang="en-US" smtClean="0"/>
              <a:t>15</a:t>
            </a:fld>
            <a:endParaRPr lang="en-US"/>
          </a:p>
        </p:txBody>
      </p:sp>
    </p:spTree>
    <p:extLst>
      <p:ext uri="{BB962C8B-B14F-4D97-AF65-F5344CB8AC3E}">
        <p14:creationId xmlns:p14="http://schemas.microsoft.com/office/powerpoint/2010/main" val="193370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Government forms and executes its budget. </a:t>
            </a:r>
          </a:p>
          <a:p>
            <a:pPr lvl="0"/>
            <a:r>
              <a:rPr lang="en-US" sz="1200" kern="1200" dirty="0" smtClean="0">
                <a:solidFill>
                  <a:schemeClr val="tx1"/>
                </a:solidFill>
                <a:effectLst/>
                <a:latin typeface="+mn-lt"/>
                <a:ea typeface="+mn-ea"/>
                <a:cs typeface="+mn-cs"/>
              </a:rPr>
              <a:t>Budget expenses include procurement and subsidies/aid.</a:t>
            </a:r>
          </a:p>
          <a:p>
            <a:pPr lvl="0"/>
            <a:r>
              <a:rPr lang="en-US" sz="1200" kern="1200" dirty="0" smtClean="0">
                <a:solidFill>
                  <a:schemeClr val="tx1"/>
                </a:solidFill>
                <a:effectLst/>
                <a:latin typeface="+mn-lt"/>
                <a:ea typeface="+mn-ea"/>
                <a:cs typeface="+mn-cs"/>
              </a:rPr>
              <a:t>Procurement and subsidies/aid are awarded and paid to Producers of products and services.</a:t>
            </a:r>
          </a:p>
          <a:p>
            <a:pPr lvl="0"/>
            <a:r>
              <a:rPr lang="en-US" sz="1200" kern="1200" dirty="0" smtClean="0">
                <a:solidFill>
                  <a:schemeClr val="tx1"/>
                </a:solidFill>
                <a:effectLst/>
                <a:latin typeface="+mn-lt"/>
                <a:ea typeface="+mn-ea"/>
                <a:cs typeface="+mn-cs"/>
              </a:rPr>
              <a:t>Prices paid by the Government are comparable to market prices.</a:t>
            </a:r>
          </a:p>
          <a:p>
            <a:pPr lvl="0"/>
            <a:r>
              <a:rPr lang="en-US" sz="1200" kern="1200" dirty="0" smtClean="0">
                <a:solidFill>
                  <a:schemeClr val="tx1"/>
                </a:solidFill>
                <a:effectLst/>
                <a:latin typeface="+mn-lt"/>
                <a:ea typeface="+mn-ea"/>
                <a:cs typeface="+mn-cs"/>
              </a:rPr>
              <a:t>Markets can be described by product prices, quantity and quality.</a:t>
            </a:r>
          </a:p>
          <a:p>
            <a:pPr lvl="0"/>
            <a:r>
              <a:rPr lang="en-US" sz="1200" kern="1200" dirty="0" smtClean="0">
                <a:solidFill>
                  <a:schemeClr val="tx1"/>
                </a:solidFill>
                <a:effectLst/>
                <a:latin typeface="+mn-lt"/>
                <a:ea typeface="+mn-ea"/>
                <a:cs typeface="+mn-cs"/>
              </a:rPr>
              <a:t>Different bodies of Auditors overview the budget and the market process in various levels.</a:t>
            </a:r>
          </a:p>
          <a:p>
            <a:pPr lvl="0"/>
            <a:r>
              <a:rPr lang="en-US" sz="1200" kern="1200" dirty="0" smtClean="0">
                <a:solidFill>
                  <a:schemeClr val="tx1"/>
                </a:solidFill>
                <a:effectLst/>
                <a:latin typeface="+mn-lt"/>
                <a:ea typeface="+mn-ea"/>
                <a:cs typeface="+mn-cs"/>
              </a:rPr>
              <a:t>Business information includes corporate registries, announcements </a:t>
            </a:r>
            <a:r>
              <a:rPr lang="en-US" sz="1200" kern="1200" dirty="0" err="1" smtClean="0">
                <a:solidFill>
                  <a:schemeClr val="tx1"/>
                </a:solidFill>
                <a:effectLst/>
                <a:latin typeface="+mn-lt"/>
                <a:ea typeface="+mn-ea"/>
                <a:cs typeface="+mn-cs"/>
              </a:rPr>
              <a:t>etc</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Product/service information involves the description of the product such as barcode, ingredients, … </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Missing </a:t>
            </a:r>
          </a:p>
          <a:p>
            <a:r>
              <a:rPr lang="en-US" sz="1200" kern="1200" dirty="0" smtClean="0">
                <a:solidFill>
                  <a:schemeClr val="tx1"/>
                </a:solidFill>
                <a:effectLst/>
                <a:latin typeface="+mn-lt"/>
                <a:ea typeface="+mn-ea"/>
                <a:cs typeface="+mn-cs"/>
              </a:rPr>
              <a:t>Budget revenues</a:t>
            </a:r>
          </a:p>
          <a:p>
            <a:r>
              <a:rPr lang="en-US" sz="1200" kern="1200" dirty="0" smtClean="0">
                <a:solidFill>
                  <a:schemeClr val="tx1"/>
                </a:solidFill>
                <a:effectLst/>
                <a:latin typeface="+mn-lt"/>
                <a:ea typeface="+mn-ea"/>
                <a:cs typeface="+mn-cs"/>
              </a:rPr>
              <a:t>	Tax </a:t>
            </a:r>
          </a:p>
          <a:p>
            <a:r>
              <a:rPr lang="en-US" sz="1200" kern="1200" smtClean="0">
                <a:solidFill>
                  <a:schemeClr val="tx1"/>
                </a:solidFill>
                <a:effectLst/>
                <a:latin typeface="+mn-lt"/>
                <a:ea typeface="+mn-ea"/>
                <a:cs typeface="+mn-cs"/>
              </a:rPr>
              <a:t>Extractives </a:t>
            </a: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DDF639-C2DE-A448-A0C9-9CC6BEBB328A}" type="slidenum">
              <a:rPr lang="en-US" smtClean="0"/>
              <a:t>19</a:t>
            </a:fld>
            <a:endParaRPr lang="en-US"/>
          </a:p>
        </p:txBody>
      </p:sp>
    </p:spTree>
    <p:extLst>
      <p:ext uri="{BB962C8B-B14F-4D97-AF65-F5344CB8AC3E}">
        <p14:creationId xmlns:p14="http://schemas.microsoft.com/office/powerpoint/2010/main" val="127675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582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 accounting</a:t>
            </a:r>
          </a:p>
          <a:p>
            <a:r>
              <a:rPr lang="en-US" sz="1200" dirty="0" smtClean="0"/>
              <a:t>Information accountability</a:t>
            </a:r>
            <a:endParaRPr lang="en-US" dirty="0"/>
          </a:p>
        </p:txBody>
      </p:sp>
    </p:spTree>
    <p:extLst>
      <p:ext uri="{BB962C8B-B14F-4D97-AF65-F5344CB8AC3E}">
        <p14:creationId xmlns:p14="http://schemas.microsoft.com/office/powerpoint/2010/main" val="226881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2130425"/>
            <a:ext cx="7772400" cy="1470025"/>
          </a:xfrm>
        </p:spPr>
        <p:txBody>
          <a:bodyPr/>
          <a:lstStyle/>
          <a:p>
            <a:r>
              <a:rPr lang="el-GR" smtClean="0"/>
              <a:t>Kλικ για επεξεργασία του τίτλου</a:t>
            </a:r>
            <a:endParaRPr lang="el-GR"/>
          </a:p>
        </p:txBody>
      </p:sp>
      <p:sp>
        <p:nvSpPr>
          <p:cNvPr id="3" name="2 - Υπότιτλος"/>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l-GR"/>
          </a:p>
        </p:txBody>
      </p:sp>
      <p:sp>
        <p:nvSpPr>
          <p:cNvPr id="4" name="3 - Θέση ημερομηνίας"/>
          <p:cNvSpPr>
            <a:spLocks noGrp="1"/>
          </p:cNvSpPr>
          <p:nvPr>
            <p:ph type="dt" sz="half" idx="10"/>
          </p:nvPr>
        </p:nvSpPr>
        <p:spPr/>
        <p:txBody>
          <a:bodyPr/>
          <a:lstStyle>
            <a:lvl1pPr>
              <a:defRPr/>
            </a:lvl1pPr>
          </a:lstStyle>
          <a:p>
            <a:pPr>
              <a:defRPr/>
            </a:pPr>
            <a:fld id="{7D538D8B-A09A-A74F-BE83-AEB0294AE2F2}"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30DAF192-BCF9-104D-A85F-DA88A4E15103}" type="slidenum">
              <a:rPr lang="el-GR"/>
              <a:pPr>
                <a:defRPr/>
              </a:pPr>
              <a:t>‹#›</a:t>
            </a:fld>
            <a:endParaRPr lang="el-GR"/>
          </a:p>
        </p:txBody>
      </p:sp>
    </p:spTree>
    <p:extLst>
      <p:ext uri="{BB962C8B-B14F-4D97-AF65-F5344CB8AC3E}">
        <p14:creationId xmlns:p14="http://schemas.microsoft.com/office/powerpoint/2010/main" val="3435135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D113FCA7-9358-B841-A160-99199D49E11A}"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33FB26B0-B801-5347-8515-81AEDF733A79}" type="slidenum">
              <a:rPr lang="el-GR"/>
              <a:pPr>
                <a:defRPr/>
              </a:pPr>
              <a:t>‹#›</a:t>
            </a:fld>
            <a:endParaRPr lang="el-GR"/>
          </a:p>
        </p:txBody>
      </p:sp>
    </p:spTree>
    <p:extLst>
      <p:ext uri="{BB962C8B-B14F-4D97-AF65-F5344CB8AC3E}">
        <p14:creationId xmlns:p14="http://schemas.microsoft.com/office/powerpoint/2010/main" val="307353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74638"/>
            <a:ext cx="2057400" cy="5851525"/>
          </a:xfrm>
        </p:spPr>
        <p:txBody>
          <a:bodyPr vert="eaVert"/>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a:xfrm>
            <a:off x="457200" y="274638"/>
            <a:ext cx="6019800" cy="5851525"/>
          </a:xfrm>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3B978ACE-A7BB-954E-8D22-B83ABFDD8707}"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F8E2CC93-D154-4B45-83D0-81DDB5A6D9C4}" type="slidenum">
              <a:rPr lang="el-GR"/>
              <a:pPr>
                <a:defRPr/>
              </a:pPr>
              <a:t>‹#›</a:t>
            </a:fld>
            <a:endParaRPr lang="el-GR"/>
          </a:p>
        </p:txBody>
      </p:sp>
    </p:spTree>
    <p:extLst>
      <p:ext uri="{BB962C8B-B14F-4D97-AF65-F5344CB8AC3E}">
        <p14:creationId xmlns:p14="http://schemas.microsoft.com/office/powerpoint/2010/main" val="2755790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0488" y="-74613"/>
            <a:ext cx="8229600" cy="719138"/>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755650" y="1566863"/>
            <a:ext cx="3960813"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68863" y="1566863"/>
            <a:ext cx="3962400"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755650" y="3905250"/>
            <a:ext cx="3960813"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868863" y="3905250"/>
            <a:ext cx="39624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p:txBody>
          <a:bodyPr rtlCol="0"/>
          <a:lstStyle>
            <a:lvl1pPr fontAlgn="auto">
              <a:spcBef>
                <a:spcPts val="0"/>
              </a:spcBef>
              <a:spcAft>
                <a:spcPts val="0"/>
              </a:spcAft>
              <a:defRPr>
                <a:solidFill>
                  <a:schemeClr val="tx1">
                    <a:tint val="75000"/>
                  </a:schemeClr>
                </a:solidFill>
                <a:latin typeface="Helvetica Neue"/>
                <a:ea typeface="+mn-ea"/>
                <a:cs typeface="+mn-cs"/>
              </a:defRPr>
            </a:lvl1pPr>
          </a:lstStyle>
          <a:p>
            <a:pPr>
              <a:defRPr/>
            </a:pPr>
            <a:fld id="{3460162F-D66E-AA47-BC13-82D16846FE6B}" type="datetime1">
              <a:rPr lang="en-US" smtClean="0"/>
              <a:t>16/11/15</a:t>
            </a:fld>
            <a:endParaRPr lang="en-US" dirty="0"/>
          </a:p>
        </p:txBody>
      </p:sp>
      <p:sp>
        <p:nvSpPr>
          <p:cNvPr id="8" name="Rectangle 7"/>
          <p:cNvSpPr>
            <a:spLocks noGrp="1" noChangeArrowheads="1"/>
          </p:cNvSpPr>
          <p:nvPr>
            <p:ph type="ftr" sz="quarter" idx="11"/>
          </p:nvPr>
        </p:nvSpPr>
        <p:spPr/>
        <p:txBody>
          <a:bodyPr rtlCol="0"/>
          <a:lstStyle>
            <a:lvl1pPr fontAlgn="auto">
              <a:spcBef>
                <a:spcPts val="0"/>
              </a:spcBef>
              <a:spcAft>
                <a:spcPts val="0"/>
              </a:spcAft>
              <a:defRPr>
                <a:solidFill>
                  <a:schemeClr val="tx1">
                    <a:tint val="75000"/>
                  </a:schemeClr>
                </a:solidFill>
                <a:latin typeface="Helvetica Neue"/>
                <a:ea typeface="+mn-ea"/>
                <a:cs typeface="+mn-cs"/>
              </a:defRPr>
            </a:lvl1pPr>
          </a:lstStyle>
          <a:p>
            <a:pPr>
              <a:defRPr/>
            </a:pPr>
            <a:r>
              <a:rPr lang="en-US" smtClean="0"/>
              <a:t>LinkedEconomy, @vafopoulos</a:t>
            </a:r>
            <a:endParaRPr lang="en-US" dirty="0"/>
          </a:p>
        </p:txBody>
      </p:sp>
      <p:sp>
        <p:nvSpPr>
          <p:cNvPr id="9" name="Rectangle 8"/>
          <p:cNvSpPr>
            <a:spLocks noGrp="1" noChangeArrowheads="1"/>
          </p:cNvSpPr>
          <p:nvPr>
            <p:ph type="sldNum" sz="quarter" idx="12"/>
          </p:nvPr>
        </p:nvSpPr>
        <p:spPr/>
        <p:txBody>
          <a:bodyPr/>
          <a:lstStyle>
            <a:lvl1pPr>
              <a:defRPr smtClean="0"/>
            </a:lvl1pPr>
          </a:lstStyle>
          <a:p>
            <a:pPr>
              <a:defRPr/>
            </a:pPr>
            <a:fld id="{139E35D3-E6C8-1A47-9C09-4B74EB1A0FAC}" type="slidenum">
              <a:rPr lang="en-US"/>
              <a:pPr>
                <a:defRPr/>
              </a:pPr>
              <a:t>‹#›</a:t>
            </a:fld>
            <a:endParaRPr lang="en-US"/>
          </a:p>
        </p:txBody>
      </p:sp>
    </p:spTree>
    <p:extLst>
      <p:ext uri="{BB962C8B-B14F-4D97-AF65-F5344CB8AC3E}">
        <p14:creationId xmlns:p14="http://schemas.microsoft.com/office/powerpoint/2010/main" val="2941074562"/>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idx="1"/>
          </p:nvPr>
        </p:nvSpPr>
        <p:spPr/>
        <p:txBody>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lvl1pPr>
              <a:defRPr/>
            </a:lvl1pPr>
          </a:lstStyle>
          <a:p>
            <a:pPr>
              <a:defRPr/>
            </a:pPr>
            <a:fld id="{84AFA7AE-8795-E243-9141-0E67063FE4E2}"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01386B6D-4FA4-9444-A513-03A9A1402C7F}" type="slidenum">
              <a:rPr lang="el-GR"/>
              <a:pPr>
                <a:defRPr/>
              </a:pPr>
              <a:t>‹#›</a:t>
            </a:fld>
            <a:endParaRPr lang="el-GR"/>
          </a:p>
        </p:txBody>
      </p:sp>
    </p:spTree>
    <p:extLst>
      <p:ext uri="{BB962C8B-B14F-4D97-AF65-F5344CB8AC3E}">
        <p14:creationId xmlns:p14="http://schemas.microsoft.com/office/powerpoint/2010/main" val="28494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4406900"/>
            <a:ext cx="7772400" cy="1362075"/>
          </a:xfrm>
        </p:spPr>
        <p:txBody>
          <a:bodyPr anchor="t"/>
          <a:lstStyle>
            <a:lvl1pPr algn="l">
              <a:defRPr sz="4000" b="1" cap="all"/>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Kλικ για επεξεργασία των στυλ του υποδείγματος</a:t>
            </a:r>
          </a:p>
        </p:txBody>
      </p:sp>
      <p:sp>
        <p:nvSpPr>
          <p:cNvPr id="4" name="3 - Θέση ημερομηνίας"/>
          <p:cNvSpPr>
            <a:spLocks noGrp="1"/>
          </p:cNvSpPr>
          <p:nvPr>
            <p:ph type="dt" sz="half" idx="10"/>
          </p:nvPr>
        </p:nvSpPr>
        <p:spPr/>
        <p:txBody>
          <a:bodyPr/>
          <a:lstStyle>
            <a:lvl1pPr>
              <a:defRPr/>
            </a:lvl1pPr>
          </a:lstStyle>
          <a:p>
            <a:pPr>
              <a:defRPr/>
            </a:pPr>
            <a:fld id="{7B7E6130-A4CF-3F44-ADE7-0A21B35C84B9}" type="datetime1">
              <a:rPr lang="en-US" smtClean="0"/>
              <a:t>16/11/15</a:t>
            </a:fld>
            <a:endParaRPr lang="el-GR"/>
          </a:p>
        </p:txBody>
      </p:sp>
      <p:sp>
        <p:nvSpPr>
          <p:cNvPr id="5"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12"/>
          </p:nvPr>
        </p:nvSpPr>
        <p:spPr/>
        <p:txBody>
          <a:bodyPr/>
          <a:lstStyle>
            <a:lvl1pPr>
              <a:defRPr/>
            </a:lvl1pPr>
          </a:lstStyle>
          <a:p>
            <a:pPr>
              <a:defRPr/>
            </a:pPr>
            <a:fld id="{C6890D1C-4B22-BF46-9030-B8BBE7C9DA4A}" type="slidenum">
              <a:rPr lang="el-GR"/>
              <a:pPr>
                <a:defRPr/>
              </a:pPr>
              <a:t>‹#›</a:t>
            </a:fld>
            <a:endParaRPr lang="el-GR"/>
          </a:p>
        </p:txBody>
      </p:sp>
    </p:spTree>
    <p:extLst>
      <p:ext uri="{BB962C8B-B14F-4D97-AF65-F5344CB8AC3E}">
        <p14:creationId xmlns:p14="http://schemas.microsoft.com/office/powerpoint/2010/main" val="358011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περιεχομένου"/>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3 - Θέση ημερομηνίας"/>
          <p:cNvSpPr>
            <a:spLocks noGrp="1"/>
          </p:cNvSpPr>
          <p:nvPr>
            <p:ph type="dt" sz="half" idx="10"/>
          </p:nvPr>
        </p:nvSpPr>
        <p:spPr/>
        <p:txBody>
          <a:bodyPr/>
          <a:lstStyle>
            <a:lvl1pPr>
              <a:defRPr/>
            </a:lvl1pPr>
          </a:lstStyle>
          <a:p>
            <a:pPr>
              <a:defRPr/>
            </a:pPr>
            <a:fld id="{E55F25F3-2F5C-F349-94A5-A2B8605C90BE}" type="datetime1">
              <a:rPr lang="en-US" smtClean="0"/>
              <a:t>16/11/15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539A0E06-90A1-3C44-8412-FD640A3A5157}" type="slidenum">
              <a:rPr lang="el-GR"/>
              <a:pPr>
                <a:defRPr/>
              </a:pPr>
              <a:t>‹#›</a:t>
            </a:fld>
            <a:endParaRPr lang="el-GR"/>
          </a:p>
        </p:txBody>
      </p:sp>
    </p:spTree>
    <p:extLst>
      <p:ext uri="{BB962C8B-B14F-4D97-AF65-F5344CB8AC3E}">
        <p14:creationId xmlns:p14="http://schemas.microsoft.com/office/powerpoint/2010/main" val="734467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4" name="3 - Θέση περιεχομένου"/>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κειμένου"/>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6" name="5 - Θέση περιεχομένου"/>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3 - Θέση ημερομηνίας"/>
          <p:cNvSpPr>
            <a:spLocks noGrp="1"/>
          </p:cNvSpPr>
          <p:nvPr>
            <p:ph type="dt" sz="half" idx="10"/>
          </p:nvPr>
        </p:nvSpPr>
        <p:spPr/>
        <p:txBody>
          <a:bodyPr/>
          <a:lstStyle>
            <a:lvl1pPr>
              <a:defRPr/>
            </a:lvl1pPr>
          </a:lstStyle>
          <a:p>
            <a:pPr>
              <a:defRPr/>
            </a:pPr>
            <a:fld id="{3B39F7FA-3838-3349-A314-49C2E50D12C0}" type="datetime1">
              <a:rPr lang="en-US" smtClean="0"/>
              <a:t>16/11/15</a:t>
            </a:fld>
            <a:endParaRPr lang="el-GR"/>
          </a:p>
        </p:txBody>
      </p:sp>
      <p:sp>
        <p:nvSpPr>
          <p:cNvPr id="8"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9" name="5 - Θέση αριθμού διαφάνειας"/>
          <p:cNvSpPr>
            <a:spLocks noGrp="1"/>
          </p:cNvSpPr>
          <p:nvPr>
            <p:ph type="sldNum" sz="quarter" idx="12"/>
          </p:nvPr>
        </p:nvSpPr>
        <p:spPr/>
        <p:txBody>
          <a:bodyPr/>
          <a:lstStyle>
            <a:lvl1pPr>
              <a:defRPr/>
            </a:lvl1pPr>
          </a:lstStyle>
          <a:p>
            <a:pPr>
              <a:defRPr/>
            </a:pPr>
            <a:fld id="{E0D5A273-A71C-D141-9208-36DC82E9F71E}" type="slidenum">
              <a:rPr lang="el-GR"/>
              <a:pPr>
                <a:defRPr/>
              </a:pPr>
              <a:t>‹#›</a:t>
            </a:fld>
            <a:endParaRPr lang="el-GR"/>
          </a:p>
        </p:txBody>
      </p:sp>
    </p:spTree>
    <p:extLst>
      <p:ext uri="{BB962C8B-B14F-4D97-AF65-F5344CB8AC3E}">
        <p14:creationId xmlns:p14="http://schemas.microsoft.com/office/powerpoint/2010/main" val="41871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3 - Θέση ημερομηνίας"/>
          <p:cNvSpPr>
            <a:spLocks noGrp="1"/>
          </p:cNvSpPr>
          <p:nvPr>
            <p:ph type="dt" sz="half" idx="10"/>
          </p:nvPr>
        </p:nvSpPr>
        <p:spPr/>
        <p:txBody>
          <a:bodyPr/>
          <a:lstStyle>
            <a:lvl1pPr>
              <a:defRPr/>
            </a:lvl1pPr>
          </a:lstStyle>
          <a:p>
            <a:pPr>
              <a:defRPr/>
            </a:pPr>
            <a:fld id="{8F6A6663-8846-3142-8F5A-9C74E2221B56}" type="datetime1">
              <a:rPr lang="en-US" smtClean="0"/>
              <a:t>16/11/15</a:t>
            </a:fld>
            <a:endParaRPr lang="el-GR"/>
          </a:p>
        </p:txBody>
      </p:sp>
      <p:sp>
        <p:nvSpPr>
          <p:cNvPr id="4"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5" name="5 - Θέση αριθμού διαφάνειας"/>
          <p:cNvSpPr>
            <a:spLocks noGrp="1"/>
          </p:cNvSpPr>
          <p:nvPr>
            <p:ph type="sldNum" sz="quarter" idx="12"/>
          </p:nvPr>
        </p:nvSpPr>
        <p:spPr/>
        <p:txBody>
          <a:bodyPr/>
          <a:lstStyle>
            <a:lvl1pPr>
              <a:defRPr/>
            </a:lvl1pPr>
          </a:lstStyle>
          <a:p>
            <a:pPr>
              <a:defRPr/>
            </a:pPr>
            <a:fld id="{351281B2-693F-7148-BC70-E76CAA990E50}" type="slidenum">
              <a:rPr lang="el-GR"/>
              <a:pPr>
                <a:defRPr/>
              </a:pPr>
              <a:t>‹#›</a:t>
            </a:fld>
            <a:endParaRPr lang="el-GR"/>
          </a:p>
        </p:txBody>
      </p:sp>
    </p:spTree>
    <p:extLst>
      <p:ext uri="{BB962C8B-B14F-4D97-AF65-F5344CB8AC3E}">
        <p14:creationId xmlns:p14="http://schemas.microsoft.com/office/powerpoint/2010/main" val="89725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3 - Θέση ημερομηνίας"/>
          <p:cNvSpPr>
            <a:spLocks noGrp="1"/>
          </p:cNvSpPr>
          <p:nvPr>
            <p:ph type="dt" sz="half" idx="10"/>
          </p:nvPr>
        </p:nvSpPr>
        <p:spPr/>
        <p:txBody>
          <a:bodyPr/>
          <a:lstStyle>
            <a:lvl1pPr>
              <a:defRPr/>
            </a:lvl1pPr>
          </a:lstStyle>
          <a:p>
            <a:pPr>
              <a:defRPr/>
            </a:pPr>
            <a:fld id="{2C2BB30A-B17C-AF46-BE36-0F28EBD86BFA}" type="datetime1">
              <a:rPr lang="en-US" smtClean="0"/>
              <a:t>16/11/15</a:t>
            </a:fld>
            <a:endParaRPr lang="el-GR"/>
          </a:p>
        </p:txBody>
      </p:sp>
      <p:sp>
        <p:nvSpPr>
          <p:cNvPr id="3"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4" name="5 - Θέση αριθμού διαφάνειας"/>
          <p:cNvSpPr>
            <a:spLocks noGrp="1"/>
          </p:cNvSpPr>
          <p:nvPr>
            <p:ph type="sldNum" sz="quarter" idx="12"/>
          </p:nvPr>
        </p:nvSpPr>
        <p:spPr/>
        <p:txBody>
          <a:bodyPr/>
          <a:lstStyle>
            <a:lvl1pPr>
              <a:defRPr/>
            </a:lvl1pPr>
          </a:lstStyle>
          <a:p>
            <a:pPr>
              <a:defRPr/>
            </a:pPr>
            <a:fld id="{590F4A7E-D82E-2B40-B34D-075261D143BD}" type="slidenum">
              <a:rPr lang="el-GR"/>
              <a:pPr>
                <a:defRPr/>
              </a:pPr>
              <a:t>‹#›</a:t>
            </a:fld>
            <a:endParaRPr lang="el-GR"/>
          </a:p>
        </p:txBody>
      </p:sp>
    </p:spTree>
    <p:extLst>
      <p:ext uri="{BB962C8B-B14F-4D97-AF65-F5344CB8AC3E}">
        <p14:creationId xmlns:p14="http://schemas.microsoft.com/office/powerpoint/2010/main" val="1691405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3050"/>
            <a:ext cx="3008313" cy="1162050"/>
          </a:xfrm>
        </p:spPr>
        <p:txBody>
          <a:bodyPr anchor="b"/>
          <a:lstStyle>
            <a:lvl1pPr algn="l">
              <a:defRPr sz="2000" b="1"/>
            </a:lvl1pPr>
          </a:lstStyle>
          <a:p>
            <a:r>
              <a:rPr lang="el-GR" smtClean="0"/>
              <a:t>Kλικ για επεξεργασία του τίτλου</a:t>
            </a:r>
            <a:endParaRPr lang="el-GR"/>
          </a:p>
        </p:txBody>
      </p:sp>
      <p:sp>
        <p:nvSpPr>
          <p:cNvPr id="3" name="2 - Θέση περιεχομένου"/>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κειμένου"/>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3 - Θέση ημερομηνίας"/>
          <p:cNvSpPr>
            <a:spLocks noGrp="1"/>
          </p:cNvSpPr>
          <p:nvPr>
            <p:ph type="dt" sz="half" idx="10"/>
          </p:nvPr>
        </p:nvSpPr>
        <p:spPr/>
        <p:txBody>
          <a:bodyPr/>
          <a:lstStyle>
            <a:lvl1pPr>
              <a:defRPr/>
            </a:lvl1pPr>
          </a:lstStyle>
          <a:p>
            <a:pPr>
              <a:defRPr/>
            </a:pPr>
            <a:fld id="{92ECDCA3-A3C7-B34C-966F-5DA474C845FA}" type="datetime1">
              <a:rPr lang="en-US" smtClean="0"/>
              <a:t>16/11/15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F02895B6-BAD0-2241-88E5-158BCBB1BB25}" type="slidenum">
              <a:rPr lang="el-GR"/>
              <a:pPr>
                <a:defRPr/>
              </a:pPr>
              <a:t>‹#›</a:t>
            </a:fld>
            <a:endParaRPr lang="el-GR"/>
          </a:p>
        </p:txBody>
      </p:sp>
    </p:spTree>
    <p:extLst>
      <p:ext uri="{BB962C8B-B14F-4D97-AF65-F5344CB8AC3E}">
        <p14:creationId xmlns:p14="http://schemas.microsoft.com/office/powerpoint/2010/main" val="263076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4800600"/>
            <a:ext cx="5486400" cy="566738"/>
          </a:xfrm>
        </p:spPr>
        <p:txBody>
          <a:bodyPr anchor="b"/>
          <a:lstStyle>
            <a:lvl1pPr algn="l">
              <a:defRPr sz="2000" b="1"/>
            </a:lvl1pPr>
          </a:lstStyle>
          <a:p>
            <a:r>
              <a:rPr lang="el-GR" smtClean="0"/>
              <a:t>Kλικ για επεξεργασία του τίτλου</a:t>
            </a:r>
            <a:endParaRPr lang="el-GR"/>
          </a:p>
        </p:txBody>
      </p:sp>
      <p:sp>
        <p:nvSpPr>
          <p:cNvPr id="3" name="2 - Θέση εικόνας"/>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l-GR" noProof="0"/>
          </a:p>
        </p:txBody>
      </p:sp>
      <p:sp>
        <p:nvSpPr>
          <p:cNvPr id="4" name="3 - Θέση κειμένου"/>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3 - Θέση ημερομηνίας"/>
          <p:cNvSpPr>
            <a:spLocks noGrp="1"/>
          </p:cNvSpPr>
          <p:nvPr>
            <p:ph type="dt" sz="half" idx="10"/>
          </p:nvPr>
        </p:nvSpPr>
        <p:spPr/>
        <p:txBody>
          <a:bodyPr/>
          <a:lstStyle>
            <a:lvl1pPr>
              <a:defRPr/>
            </a:lvl1pPr>
          </a:lstStyle>
          <a:p>
            <a:pPr>
              <a:defRPr/>
            </a:pPr>
            <a:fld id="{CFEECE4C-0342-0442-A01F-6CE8963AAAD8}" type="datetime1">
              <a:rPr lang="en-US" smtClean="0"/>
              <a:t>16/11/15</a:t>
            </a:fld>
            <a:endParaRPr lang="el-GR"/>
          </a:p>
        </p:txBody>
      </p:sp>
      <p:sp>
        <p:nvSpPr>
          <p:cNvPr id="6" name="4 - Θέση υποσέλιδου"/>
          <p:cNvSpPr>
            <a:spLocks noGrp="1"/>
          </p:cNvSpPr>
          <p:nvPr>
            <p:ph type="ftr" sz="quarter" idx="11"/>
          </p:nvPr>
        </p:nvSpPr>
        <p:spPr/>
        <p:txBody>
          <a:bodyPr/>
          <a:lstStyle>
            <a:lvl1pPr>
              <a:defRPr/>
            </a:lvl1pPr>
          </a:lstStyle>
          <a:p>
            <a:pPr>
              <a:defRPr/>
            </a:pPr>
            <a:r>
              <a:rPr lang="en-US" smtClean="0"/>
              <a:t>LinkedEconomy, @vafopoulos</a:t>
            </a:r>
            <a:endParaRPr lang="el-GR" dirty="0"/>
          </a:p>
        </p:txBody>
      </p:sp>
      <p:sp>
        <p:nvSpPr>
          <p:cNvPr id="7" name="5 - Θέση αριθμού διαφάνειας"/>
          <p:cNvSpPr>
            <a:spLocks noGrp="1"/>
          </p:cNvSpPr>
          <p:nvPr>
            <p:ph type="sldNum" sz="quarter" idx="12"/>
          </p:nvPr>
        </p:nvSpPr>
        <p:spPr/>
        <p:txBody>
          <a:bodyPr/>
          <a:lstStyle>
            <a:lvl1pPr>
              <a:defRPr/>
            </a:lvl1pPr>
          </a:lstStyle>
          <a:p>
            <a:pPr>
              <a:defRPr/>
            </a:pPr>
            <a:fld id="{885C73F6-7299-8345-B5AA-2D23590D6D07}" type="slidenum">
              <a:rPr lang="el-GR"/>
              <a:pPr>
                <a:defRPr/>
              </a:pPr>
              <a:t>‹#›</a:t>
            </a:fld>
            <a:endParaRPr lang="el-GR"/>
          </a:p>
        </p:txBody>
      </p:sp>
    </p:spTree>
    <p:extLst>
      <p:ext uri="{BB962C8B-B14F-4D97-AF65-F5344CB8AC3E}">
        <p14:creationId xmlns:p14="http://schemas.microsoft.com/office/powerpoint/2010/main" val="1146790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1026" name="1 - Θέση τίτλου"/>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l-GR" dirty="0" err="1"/>
              <a:t>Kλικ</a:t>
            </a:r>
            <a:r>
              <a:rPr lang="el-GR" dirty="0"/>
              <a:t> για επεξεργασία του τίτλου</a:t>
            </a:r>
          </a:p>
        </p:txBody>
      </p:sp>
      <p:sp>
        <p:nvSpPr>
          <p:cNvPr id="1027" name="2 - Θέση κειμένου"/>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l-GR" dirty="0" err="1"/>
              <a:t>Kλικ</a:t>
            </a:r>
            <a:r>
              <a:rPr lang="el-GR" dirty="0"/>
              <a:t> για επεξεργασία των στυλ του υποδείγματος</a:t>
            </a:r>
          </a:p>
          <a:p>
            <a:pPr lvl="1"/>
            <a:r>
              <a:rPr lang="el-GR" dirty="0"/>
              <a:t>Δεύτερου επιπέδου</a:t>
            </a:r>
          </a:p>
          <a:p>
            <a:pPr lvl="2"/>
            <a:r>
              <a:rPr lang="el-GR" dirty="0"/>
              <a:t>Τρίτου επιπέδου</a:t>
            </a:r>
          </a:p>
          <a:p>
            <a:pPr lvl="3"/>
            <a:r>
              <a:rPr lang="el-GR" dirty="0"/>
              <a:t>Τέταρτου επιπέδου</a:t>
            </a:r>
          </a:p>
          <a:p>
            <a:pPr lvl="4"/>
            <a:r>
              <a:rPr lang="el-GR" dirty="0"/>
              <a:t>Πέμπτου επιπέδου</a:t>
            </a:r>
          </a:p>
        </p:txBody>
      </p:sp>
      <p:sp>
        <p:nvSpPr>
          <p:cNvPr id="4" name="3 - Θέση ημερομηνίας"/>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Helvetica Neue"/>
              </a:defRPr>
            </a:lvl1pPr>
          </a:lstStyle>
          <a:p>
            <a:pPr>
              <a:defRPr/>
            </a:pPr>
            <a:fld id="{355992D0-8143-2A42-A9C6-43AE8F3B0DB2}" type="datetime1">
              <a:rPr lang="en-US" smtClean="0"/>
              <a:t>16/11/15</a:t>
            </a:fld>
            <a:endParaRPr lang="el-GR" dirty="0"/>
          </a:p>
        </p:txBody>
      </p:sp>
      <p:sp>
        <p:nvSpPr>
          <p:cNvPr id="5" name="4 - Θέση υποσέλιδου"/>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Helvetica Neue"/>
              </a:defRPr>
            </a:lvl1pPr>
          </a:lstStyle>
          <a:p>
            <a:pPr>
              <a:defRPr/>
            </a:pPr>
            <a:r>
              <a:rPr lang="en-US" smtClean="0"/>
              <a:t>LinkedEconomy, @vafopoulos</a:t>
            </a:r>
            <a:endParaRPr lang="el-GR" dirty="0"/>
          </a:p>
        </p:txBody>
      </p:sp>
      <p:sp>
        <p:nvSpPr>
          <p:cNvPr id="6" name="5 - Θέση αριθμού διαφάνειας"/>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Helvetica Neue"/>
              </a:defRPr>
            </a:lvl1pPr>
          </a:lstStyle>
          <a:p>
            <a:pPr>
              <a:defRPr/>
            </a:pPr>
            <a:fld id="{CA89D166-EC21-B546-B716-1DFEB1B1A802}" type="slidenum">
              <a:rPr lang="el-GR" smtClean="0"/>
              <a:pPr>
                <a:defRPr/>
              </a:pPr>
              <a:t>‹#›</a:t>
            </a:fld>
            <a:endParaRPr lang="el-GR"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sldNum="0" hdr="0" dt="0"/>
  <p:txStyles>
    <p:title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Helvetica Neue"/>
          <a:ea typeface="ＭＳ Ｐゴシック" charset="-128"/>
          <a:cs typeface="ＭＳ Ｐゴシック"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Helvetica Neue"/>
          <a:ea typeface="ＭＳ Ｐゴシック"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Helvetica Neue"/>
          <a:ea typeface="ＭＳ Ｐゴシック"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Helvetica Neue"/>
          <a:ea typeface="ＭＳ Ｐゴシック"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Helvetica Neue"/>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9" Type="http://schemas.openxmlformats.org/officeDocument/2006/relationships/image" Target="../media/image19.png"/><Relationship Id="rId20" Type="http://schemas.openxmlformats.org/officeDocument/2006/relationships/image" Target="../media/image30.jp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jpg"/><Relationship Id="rId27" Type="http://schemas.openxmlformats.org/officeDocument/2006/relationships/image" Target="../media/image37.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GIF"/></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3" Type="http://schemas.openxmlformats.org/officeDocument/2006/relationships/hyperlink" Target="http://linkedeconomy.org/en/page/paymentAgents?=afm=094049864" TargetMode="External"/><Relationship Id="rId4" Type="http://schemas.openxmlformats.org/officeDocument/2006/relationships/hyperlink" Target="http://linkedeconomy.org/en/page/paymentAgents?=afm=094017290" TargetMode="External"/><Relationship Id="rId5" Type="http://schemas.openxmlformats.org/officeDocument/2006/relationships/hyperlink" Target="http://linkedeconomy.org/en/page/paymentAgents?=afm=094006030"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facebook.com/LinkedEconomy-1178590338834363/" TargetMode="External"/><Relationship Id="rId4" Type="http://schemas.openxmlformats.org/officeDocument/2006/relationships/hyperlink" Target="https://twitter.com/linkedeconomy" TargetMode="External"/><Relationship Id="rId5" Type="http://schemas.openxmlformats.org/officeDocument/2006/relationships/image" Target="../media/image51.jpg"/><Relationship Id="rId6" Type="http://schemas.openxmlformats.org/officeDocument/2006/relationships/image" Target="../media/image52.png"/><Relationship Id="rId7" Type="http://schemas.openxmlformats.org/officeDocument/2006/relationships/image" Target="../media/image53.jpe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Υπότιτλος"/>
          <p:cNvSpPr>
            <a:spLocks noGrp="1"/>
          </p:cNvSpPr>
          <p:nvPr>
            <p:ph type="subTitle" idx="1"/>
          </p:nvPr>
        </p:nvSpPr>
        <p:spPr>
          <a:xfrm>
            <a:off x="2267744" y="5373216"/>
            <a:ext cx="6552728" cy="720080"/>
          </a:xfrm>
        </p:spPr>
        <p:txBody>
          <a:bodyPr rtlCol="0">
            <a:noAutofit/>
          </a:bodyPr>
          <a:lstStyle/>
          <a:p>
            <a:pPr algn="r" eaLnBrk="1" fontAlgn="auto" hangingPunct="1">
              <a:spcAft>
                <a:spcPts val="0"/>
              </a:spcAft>
              <a:buFont typeface="Arial" pitchFamily="34" charset="0"/>
              <a:buNone/>
              <a:defRPr/>
            </a:pPr>
            <a:r>
              <a:rPr lang="el-GR" dirty="0" smtClean="0">
                <a:solidFill>
                  <a:schemeClr val="bg1">
                    <a:lumMod val="65000"/>
                  </a:schemeClr>
                </a:solidFill>
                <a:latin typeface="Helvetica Neue"/>
                <a:ea typeface="+mn-ea"/>
                <a:cs typeface="Helvetica Neue"/>
              </a:rPr>
              <a:t>Μιχάλης Βαφόπουλος</a:t>
            </a:r>
            <a:r>
              <a:rPr lang="en-US" sz="2000" dirty="0" smtClean="0">
                <a:solidFill>
                  <a:schemeClr val="bg1">
                    <a:lumMod val="65000"/>
                  </a:schemeClr>
                </a:solidFill>
                <a:latin typeface="Helvetica Neue"/>
                <a:ea typeface="+mn-ea"/>
                <a:cs typeface="Helvetica Neue"/>
              </a:rPr>
              <a:t>, </a:t>
            </a:r>
            <a:r>
              <a:rPr lang="en-US" sz="2400" dirty="0" err="1" smtClean="0">
                <a:solidFill>
                  <a:schemeClr val="tx1"/>
                </a:solidFill>
                <a:latin typeface="Helvetica Neue"/>
                <a:ea typeface="+mn-ea"/>
                <a:cs typeface="Helvetica Neue"/>
              </a:rPr>
              <a:t>vafopoulos.org</a:t>
            </a:r>
            <a:endParaRPr lang="el-GR" sz="2400" dirty="0" smtClean="0">
              <a:solidFill>
                <a:schemeClr val="tx1"/>
              </a:solidFill>
              <a:latin typeface="Helvetica Neue"/>
              <a:ea typeface="+mn-ea"/>
              <a:cs typeface="Helvetica Neue"/>
            </a:endParaRPr>
          </a:p>
          <a:p>
            <a:pPr algn="r" eaLnBrk="1" fontAlgn="auto" hangingPunct="1">
              <a:spcAft>
                <a:spcPts val="0"/>
              </a:spcAft>
              <a:buFont typeface="Arial" pitchFamily="34" charset="0"/>
              <a:buNone/>
              <a:defRPr/>
            </a:pPr>
            <a:endParaRPr lang="en-US" sz="2400" dirty="0">
              <a:solidFill>
                <a:schemeClr val="tx1"/>
              </a:solidFill>
              <a:ea typeface="+mn-ea"/>
              <a:cs typeface="Helvetica Neue"/>
            </a:endParaRPr>
          </a:p>
          <a:p>
            <a:pPr algn="r" eaLnBrk="1" fontAlgn="auto" hangingPunct="1">
              <a:spcAft>
                <a:spcPts val="0"/>
              </a:spcAft>
              <a:buFont typeface="Arial" pitchFamily="34" charset="0"/>
              <a:buNone/>
              <a:defRPr/>
            </a:pPr>
            <a:r>
              <a:rPr lang="en-US" sz="2000" dirty="0" smtClean="0">
                <a:solidFill>
                  <a:schemeClr val="bg1">
                    <a:lumMod val="65000"/>
                  </a:schemeClr>
                </a:solidFill>
                <a:latin typeface="Helvetica Neue"/>
                <a:ea typeface="+mn-ea"/>
                <a:cs typeface="Helvetica Neue"/>
              </a:rPr>
              <a:t> </a:t>
            </a:r>
          </a:p>
          <a:p>
            <a:pPr eaLnBrk="1" fontAlgn="auto" hangingPunct="1">
              <a:spcAft>
                <a:spcPts val="0"/>
              </a:spcAft>
              <a:buFont typeface="Arial" pitchFamily="34" charset="0"/>
              <a:buNone/>
              <a:defRPr/>
            </a:pPr>
            <a:endParaRPr lang="en-US" sz="1600" dirty="0" smtClean="0">
              <a:latin typeface="Trebuchet MS"/>
              <a:ea typeface="+mn-ea"/>
              <a:cs typeface="Trebuchet MS"/>
            </a:endParaRPr>
          </a:p>
        </p:txBody>
      </p:sp>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8" name="Rectangle 7"/>
          <p:cNvSpPr/>
          <p:nvPr/>
        </p:nvSpPr>
        <p:spPr>
          <a:xfrm>
            <a:off x="16339" y="6165304"/>
            <a:ext cx="2683453" cy="507831"/>
          </a:xfrm>
          <a:prstGeom prst="rect">
            <a:avLst/>
          </a:prstGeom>
        </p:spPr>
        <p:txBody>
          <a:bodyPr wrap="square">
            <a:spAutoFit/>
          </a:bodyPr>
          <a:lstStyle/>
          <a:p>
            <a:r>
              <a:rPr lang="en-US" sz="900" dirty="0">
                <a:latin typeface="Helvetica Neue"/>
                <a:cs typeface="Helvetica Neue"/>
              </a:rPr>
              <a:t>Creative Commons License</a:t>
            </a:r>
          </a:p>
          <a:p>
            <a:r>
              <a:rPr lang="en-US" sz="900" dirty="0">
                <a:latin typeface="Helvetica Neue"/>
                <a:cs typeface="Helvetica Neue"/>
              </a:rPr>
              <a:t>This work is licensed under a Creative Commons Attribution-</a:t>
            </a:r>
            <a:r>
              <a:rPr lang="en-US" sz="900" dirty="0" err="1">
                <a:latin typeface="Helvetica Neue"/>
                <a:cs typeface="Helvetica Neue"/>
              </a:rPr>
              <a:t>ShareAlike</a:t>
            </a:r>
            <a:r>
              <a:rPr lang="en-US" sz="900" dirty="0">
                <a:latin typeface="Helvetica Neue"/>
                <a:cs typeface="Helvetica Neue"/>
              </a:rPr>
              <a:t> 4.0 International License.</a:t>
            </a:r>
            <a:endParaRPr lang="el-GR" sz="900" dirty="0">
              <a:latin typeface="Helvetica Neue"/>
              <a:cs typeface="Helvetica Neue"/>
            </a:endParaRPr>
          </a:p>
        </p:txBody>
      </p:sp>
      <p:pic>
        <p:nvPicPr>
          <p:cNvPr id="9" name="Picture 8" descr="88x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5881362"/>
            <a:ext cx="901576" cy="317601"/>
          </a:xfrm>
          <a:prstGeom prst="rect">
            <a:avLst/>
          </a:prstGeom>
        </p:spPr>
      </p:pic>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pic>
        <p:nvPicPr>
          <p:cNvPr id="6" name="Picture 5" descr="logo.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84784"/>
            <a:ext cx="9144000" cy="2736304"/>
          </a:xfrm>
          <a:prstGeom prst="rect">
            <a:avLst/>
          </a:prstGeom>
        </p:spPr>
      </p:pic>
    </p:spTree>
    <p:extLst>
      <p:ext uri="{BB962C8B-B14F-4D97-AF65-F5344CB8AC3E}">
        <p14:creationId xmlns:p14="http://schemas.microsoft.com/office/powerpoint/2010/main" val="422642253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800" b="1" dirty="0" smtClean="0"/>
              <a:t>Ανοιχτ</a:t>
            </a:r>
            <a:r>
              <a:rPr lang="el-GR" sz="4800" b="1" dirty="0" smtClean="0"/>
              <a:t>ά </a:t>
            </a:r>
            <a:r>
              <a:rPr lang="el-GR" sz="4800" b="1" dirty="0" smtClean="0"/>
              <a:t>δεδομένα</a:t>
            </a:r>
            <a:r>
              <a:rPr lang="el-GR" sz="4800" b="1" dirty="0" smtClean="0"/>
              <a:t>, </a:t>
            </a:r>
            <a:r>
              <a:rPr lang="el-GR" sz="4800" b="1" dirty="0"/>
              <a:t>σ</a:t>
            </a:r>
            <a:r>
              <a:rPr lang="el-GR" sz="4800" b="1" dirty="0" smtClean="0"/>
              <a:t>ήμερα </a:t>
            </a:r>
            <a:endParaRPr lang="en-US" sz="4800" b="1" dirty="0"/>
          </a:p>
        </p:txBody>
      </p:sp>
      <p:sp>
        <p:nvSpPr>
          <p:cNvPr id="3" name="Content Placeholder 2"/>
          <p:cNvSpPr>
            <a:spLocks noGrp="1"/>
          </p:cNvSpPr>
          <p:nvPr>
            <p:ph idx="1"/>
          </p:nvPr>
        </p:nvSpPr>
        <p:spPr>
          <a:xfrm>
            <a:off x="457200" y="1700808"/>
            <a:ext cx="8229600" cy="4425355"/>
          </a:xfrm>
        </p:spPr>
        <p:txBody>
          <a:bodyPr/>
          <a:lstStyle/>
          <a:p>
            <a:pPr marL="0" indent="0">
              <a:buNone/>
            </a:pPr>
            <a:r>
              <a:rPr lang="en-US" sz="3600" dirty="0"/>
              <a:t>Open data is data that is </a:t>
            </a:r>
            <a:r>
              <a:rPr lang="en-US" sz="3600" dirty="0" smtClean="0"/>
              <a:t>published</a:t>
            </a:r>
            <a:r>
              <a:rPr lang="el-GR" sz="3600" dirty="0" smtClean="0"/>
              <a:t> </a:t>
            </a:r>
            <a:r>
              <a:rPr lang="en-US" sz="3600" dirty="0" smtClean="0"/>
              <a:t>under </a:t>
            </a:r>
            <a:r>
              <a:rPr lang="en-US" sz="3600" dirty="0"/>
              <a:t>a </a:t>
            </a:r>
            <a:r>
              <a:rPr lang="en-US" sz="3600" dirty="0" err="1"/>
              <a:t>licence</a:t>
            </a:r>
            <a:r>
              <a:rPr lang="en-US" sz="3600" dirty="0"/>
              <a:t> with express permission to reuse</a:t>
            </a:r>
            <a:r>
              <a:rPr lang="en-US" sz="3600" dirty="0" smtClean="0"/>
              <a:t>,</a:t>
            </a:r>
            <a:r>
              <a:rPr lang="el-GR" sz="3600" dirty="0" smtClean="0"/>
              <a:t> </a:t>
            </a:r>
            <a:r>
              <a:rPr lang="en-US" sz="3600" dirty="0" smtClean="0"/>
              <a:t>share </a:t>
            </a:r>
            <a:r>
              <a:rPr lang="en-US" sz="3600" dirty="0"/>
              <a:t>and modify</a:t>
            </a:r>
            <a:r>
              <a:rPr lang="en-US" sz="3600" dirty="0" smtClean="0"/>
              <a:t>.</a:t>
            </a:r>
            <a:endParaRPr lang="el-GR" sz="3600" dirty="0"/>
          </a:p>
          <a:p>
            <a:pPr marL="0" indent="0">
              <a:buNone/>
            </a:pPr>
            <a:endParaRPr lang="el-GR" sz="3600" dirty="0" smtClean="0"/>
          </a:p>
          <a:p>
            <a:pPr marL="0" indent="0" algn="r">
              <a:buNone/>
            </a:pPr>
            <a:r>
              <a:rPr lang="en-US" sz="3600" dirty="0" smtClean="0"/>
              <a:t>ODI, 2015</a:t>
            </a:r>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34676589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50900"/>
            <a:ext cx="9144000" cy="5141089"/>
          </a:xfrm>
          <a:prstGeom prst="rect">
            <a:avLst/>
          </a:prstGeom>
        </p:spPr>
      </p:pic>
    </p:spTree>
    <p:extLst>
      <p:ext uri="{BB962C8B-B14F-4D97-AF65-F5344CB8AC3E}">
        <p14:creationId xmlns:p14="http://schemas.microsoft.com/office/powerpoint/2010/main" val="340894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1089"/>
          </a:xfrm>
          <a:prstGeom prst="rect">
            <a:avLst/>
          </a:prstGeom>
        </p:spPr>
      </p:pic>
    </p:spTree>
    <p:extLst>
      <p:ext uri="{BB962C8B-B14F-4D97-AF65-F5344CB8AC3E}">
        <p14:creationId xmlns:p14="http://schemas.microsoft.com/office/powerpoint/2010/main" val="13904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092" b="1092"/>
          <a:stretch>
            <a:fillRect/>
          </a:stretch>
        </p:blipFill>
        <p:spPr>
          <a:xfrm>
            <a:off x="0" y="922091"/>
            <a:ext cx="9144000" cy="5028847"/>
          </a:xfrm>
        </p:spPr>
      </p:pic>
    </p:spTree>
    <p:extLst>
      <p:ext uri="{BB962C8B-B14F-4D97-AF65-F5344CB8AC3E}">
        <p14:creationId xmlns:p14="http://schemas.microsoft.com/office/powerpoint/2010/main" val="151041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0900"/>
            <a:ext cx="9144000" cy="5141089"/>
          </a:xfrm>
          <a:prstGeom prst="rect">
            <a:avLst/>
          </a:prstGeom>
        </p:spPr>
      </p:pic>
    </p:spTree>
    <p:extLst>
      <p:ext uri="{BB962C8B-B14F-4D97-AF65-F5344CB8AC3E}">
        <p14:creationId xmlns:p14="http://schemas.microsoft.com/office/powerpoint/2010/main" val="2599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31158"/>
            <a:ext cx="9144000" cy="5146517"/>
          </a:xfrm>
          <a:prstGeom prst="rect">
            <a:avLst/>
          </a:prstGeom>
        </p:spPr>
      </p:pic>
    </p:spTree>
    <p:extLst>
      <p:ext uri="{BB962C8B-B14F-4D97-AF65-F5344CB8AC3E}">
        <p14:creationId xmlns:p14="http://schemas.microsoft.com/office/powerpoint/2010/main" val="133691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800" b="1" dirty="0" smtClean="0"/>
              <a:t>Τα δεδομένα, </a:t>
            </a:r>
            <a:r>
              <a:rPr lang="el-GR" sz="4800" b="1" dirty="0"/>
              <a:t>σ</a:t>
            </a:r>
            <a:r>
              <a:rPr lang="el-GR" sz="4800" b="1" dirty="0" smtClean="0"/>
              <a:t>ήμερα </a:t>
            </a:r>
            <a:endParaRPr lang="en-US" sz="4800" b="1" dirty="0"/>
          </a:p>
        </p:txBody>
      </p:sp>
      <p:sp>
        <p:nvSpPr>
          <p:cNvPr id="3" name="Content Placeholder 2"/>
          <p:cNvSpPr>
            <a:spLocks noGrp="1"/>
          </p:cNvSpPr>
          <p:nvPr>
            <p:ph idx="1"/>
          </p:nvPr>
        </p:nvSpPr>
        <p:spPr>
          <a:xfrm>
            <a:off x="457200" y="1700808"/>
            <a:ext cx="8229600" cy="4425355"/>
          </a:xfrm>
        </p:spPr>
        <p:txBody>
          <a:bodyPr/>
          <a:lstStyle/>
          <a:p>
            <a:r>
              <a:rPr lang="el-GR" sz="3600" dirty="0"/>
              <a:t>ε</a:t>
            </a:r>
            <a:r>
              <a:rPr lang="el-GR" sz="3600" dirty="0" smtClean="0"/>
              <a:t>τερογενή</a:t>
            </a:r>
            <a:endParaRPr lang="en-US" sz="3600" dirty="0"/>
          </a:p>
          <a:p>
            <a:r>
              <a:rPr lang="el-GR" sz="3600" dirty="0"/>
              <a:t>π</a:t>
            </a:r>
            <a:r>
              <a:rPr lang="el-GR" sz="3600" dirty="0" smtClean="0"/>
              <a:t>ρωτοφανή (εύρος &amp; ποσότητα) </a:t>
            </a:r>
            <a:endParaRPr lang="en-US" sz="3600" dirty="0"/>
          </a:p>
          <a:p>
            <a:r>
              <a:rPr lang="el-GR" sz="3600" dirty="0"/>
              <a:t>α</a:t>
            </a:r>
            <a:r>
              <a:rPr lang="el-GR" sz="3600" dirty="0" smtClean="0"/>
              <a:t>σύνδετα </a:t>
            </a:r>
            <a:endParaRPr lang="en-US" sz="3600" dirty="0"/>
          </a:p>
          <a:p>
            <a:r>
              <a:rPr lang="el-GR" sz="3600" dirty="0"/>
              <a:t>ως </a:t>
            </a:r>
            <a:r>
              <a:rPr lang="el-GR" sz="3600" dirty="0" smtClean="0"/>
              <a:t>ασυνεχείς </a:t>
            </a:r>
            <a:r>
              <a:rPr lang="el-GR" sz="3600" dirty="0"/>
              <a:t>ροές</a:t>
            </a:r>
            <a:endParaRPr lang="en-US" sz="3600" dirty="0"/>
          </a:p>
          <a:p>
            <a:r>
              <a:rPr lang="el-GR" sz="3600" dirty="0" smtClean="0"/>
              <a:t>στην </a:t>
            </a:r>
            <a:r>
              <a:rPr lang="el-GR" sz="3600" dirty="0"/>
              <a:t>πλειοψηφία </a:t>
            </a:r>
            <a:r>
              <a:rPr lang="el-GR" sz="3600" dirty="0" smtClean="0"/>
              <a:t>τους ακόμα κλειστά</a:t>
            </a:r>
            <a:endParaRPr lang="en-US" sz="3600" dirty="0"/>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2812383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he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008" y="1467055"/>
            <a:ext cx="1086362" cy="1179384"/>
          </a:xfrm>
          <a:prstGeom prst="rect">
            <a:avLst/>
          </a:prstGeom>
        </p:spPr>
      </p:pic>
      <p:pic>
        <p:nvPicPr>
          <p:cNvPr id="5" name="Picture 4" descr="th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376" y="2222224"/>
            <a:ext cx="2029795" cy="817413"/>
          </a:xfrm>
          <a:prstGeom prst="rect">
            <a:avLst/>
          </a:prstGeom>
        </p:spPr>
      </p:pic>
      <p:pic>
        <p:nvPicPr>
          <p:cNvPr id="6" name="Picture 5" descr="kalamaria.png"/>
          <p:cNvPicPr>
            <a:picLocks noChangeAspect="1"/>
          </p:cNvPicPr>
          <p:nvPr/>
        </p:nvPicPr>
        <p:blipFill rotWithShape="1">
          <a:blip r:embed="rId4">
            <a:extLst>
              <a:ext uri="{28A0092B-C50C-407E-A947-70E740481C1C}">
                <a14:useLocalDpi xmlns:a14="http://schemas.microsoft.com/office/drawing/2010/main" val="0"/>
              </a:ext>
            </a:extLst>
          </a:blip>
          <a:srcRect l="6453" t="20663" r="6451" b="13212"/>
          <a:stretch/>
        </p:blipFill>
        <p:spPr>
          <a:xfrm>
            <a:off x="4310358" y="1326805"/>
            <a:ext cx="1794813" cy="884540"/>
          </a:xfrm>
          <a:prstGeom prst="rect">
            <a:avLst/>
          </a:prstGeom>
        </p:spPr>
      </p:pic>
      <p:pic>
        <p:nvPicPr>
          <p:cNvPr id="7" name="Picture 6" descr="diavgei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9958" y="2630931"/>
            <a:ext cx="1937197" cy="735201"/>
          </a:xfrm>
          <a:prstGeom prst="rect">
            <a:avLst/>
          </a:prstGeom>
        </p:spPr>
      </p:pic>
      <p:pic>
        <p:nvPicPr>
          <p:cNvPr id="8" name="Picture 7" descr="khmdh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9310" y="3096798"/>
            <a:ext cx="2021320" cy="1583632"/>
          </a:xfrm>
          <a:prstGeom prst="rect">
            <a:avLst/>
          </a:prstGeom>
        </p:spPr>
      </p:pic>
      <p:pic>
        <p:nvPicPr>
          <p:cNvPr id="9" name="Picture 8" descr="kat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0358" y="5310392"/>
            <a:ext cx="1193690" cy="1066363"/>
          </a:xfrm>
          <a:prstGeom prst="rect">
            <a:avLst/>
          </a:prstGeom>
        </p:spPr>
      </p:pic>
      <p:pic>
        <p:nvPicPr>
          <p:cNvPr id="10" name="Picture 9" descr="PSNET.png"/>
          <p:cNvPicPr>
            <a:picLocks noChangeAspect="1"/>
          </p:cNvPicPr>
          <p:nvPr/>
        </p:nvPicPr>
        <p:blipFill rotWithShape="1">
          <a:blip r:embed="rId8">
            <a:extLst>
              <a:ext uri="{28A0092B-C50C-407E-A947-70E740481C1C}">
                <a14:useLocalDpi xmlns:a14="http://schemas.microsoft.com/office/drawing/2010/main" val="0"/>
              </a:ext>
            </a:extLst>
          </a:blip>
          <a:srcRect r="9907"/>
          <a:stretch/>
        </p:blipFill>
        <p:spPr>
          <a:xfrm>
            <a:off x="727398" y="3366132"/>
            <a:ext cx="3170572" cy="627700"/>
          </a:xfrm>
          <a:prstGeom prst="rect">
            <a:avLst/>
          </a:prstGeom>
        </p:spPr>
      </p:pic>
      <p:pic>
        <p:nvPicPr>
          <p:cNvPr id="11" name="Picture 10" descr="FUE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3933" y="5397946"/>
            <a:ext cx="1606645" cy="952961"/>
          </a:xfrm>
          <a:prstGeom prst="rect">
            <a:avLst/>
          </a:prstGeom>
        </p:spPr>
      </p:pic>
      <p:pic>
        <p:nvPicPr>
          <p:cNvPr id="12" name="Picture 11" descr="OIL.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0578" y="5184595"/>
            <a:ext cx="1601732" cy="1281385"/>
          </a:xfrm>
          <a:prstGeom prst="rect">
            <a:avLst/>
          </a:prstGeom>
        </p:spPr>
      </p:pic>
      <p:pic>
        <p:nvPicPr>
          <p:cNvPr id="13" name="Picture 12" descr="eprices.png"/>
          <p:cNvPicPr>
            <a:picLocks noChangeAspect="1"/>
          </p:cNvPicPr>
          <p:nvPr/>
        </p:nvPicPr>
        <p:blipFill rotWithShape="1">
          <a:blip r:embed="rId11">
            <a:extLst>
              <a:ext uri="{28A0092B-C50C-407E-A947-70E740481C1C}">
                <a14:useLocalDpi xmlns:a14="http://schemas.microsoft.com/office/drawing/2010/main" val="0"/>
              </a:ext>
            </a:extLst>
          </a:blip>
          <a:srcRect l="7588" r="8481" b="58178"/>
          <a:stretch/>
        </p:blipFill>
        <p:spPr>
          <a:xfrm>
            <a:off x="2555350" y="5568050"/>
            <a:ext cx="1755008" cy="874498"/>
          </a:xfrm>
          <a:prstGeom prst="rect">
            <a:avLst/>
          </a:prstGeom>
        </p:spPr>
      </p:pic>
      <p:pic>
        <p:nvPicPr>
          <p:cNvPr id="14" name="Picture 13" descr="YPERdiavgei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6186" y="3993832"/>
            <a:ext cx="3201784" cy="631931"/>
          </a:xfrm>
          <a:prstGeom prst="rect">
            <a:avLst/>
          </a:prstGeom>
        </p:spPr>
      </p:pic>
      <p:pic>
        <p:nvPicPr>
          <p:cNvPr id="15" name="Picture 14" descr="espa.png"/>
          <p:cNvPicPr>
            <a:picLocks noChangeAspect="1"/>
          </p:cNvPicPr>
          <p:nvPr/>
        </p:nvPicPr>
        <p:blipFill rotWithShape="1">
          <a:blip r:embed="rId13">
            <a:extLst>
              <a:ext uri="{28A0092B-C50C-407E-A947-70E740481C1C}">
                <a14:useLocalDpi xmlns:a14="http://schemas.microsoft.com/office/drawing/2010/main" val="0"/>
              </a:ext>
            </a:extLst>
          </a:blip>
          <a:srcRect b="19778"/>
          <a:stretch/>
        </p:blipFill>
        <p:spPr>
          <a:xfrm>
            <a:off x="986548" y="1676185"/>
            <a:ext cx="1791623" cy="934232"/>
          </a:xfrm>
          <a:prstGeom prst="rect">
            <a:avLst/>
          </a:prstGeom>
        </p:spPr>
      </p:pic>
      <p:pic>
        <p:nvPicPr>
          <p:cNvPr id="16" name="Picture 15" descr="openTED.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8670" y="4634021"/>
            <a:ext cx="7720632" cy="550574"/>
          </a:xfrm>
          <a:prstGeom prst="rect">
            <a:avLst/>
          </a:prstGeom>
        </p:spPr>
      </p:pic>
      <p:pic>
        <p:nvPicPr>
          <p:cNvPr id="17" name="Picture 16" descr="product.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6305" y="6307491"/>
            <a:ext cx="2347305" cy="554637"/>
          </a:xfrm>
          <a:prstGeom prst="rect">
            <a:avLst/>
          </a:prstGeom>
        </p:spPr>
      </p:pic>
      <p:pic>
        <p:nvPicPr>
          <p:cNvPr id="18" name="Picture 17" descr="openspending-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21347" y="4185430"/>
            <a:ext cx="2778589" cy="455862"/>
          </a:xfrm>
          <a:prstGeom prst="rect">
            <a:avLst/>
          </a:prstGeom>
        </p:spPr>
      </p:pic>
      <p:pic>
        <p:nvPicPr>
          <p:cNvPr id="19" name="Picture 18" descr="openfoodfacts-logo-en-178x150.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3964" y="5299434"/>
            <a:ext cx="1421385" cy="1051473"/>
          </a:xfrm>
          <a:prstGeom prst="rect">
            <a:avLst/>
          </a:prstGeom>
        </p:spPr>
      </p:pic>
      <p:pic>
        <p:nvPicPr>
          <p:cNvPr id="20" name="Picture 19" descr="open oil.png"/>
          <p:cNvPicPr>
            <a:picLocks noChangeAspect="1"/>
          </p:cNvPicPr>
          <p:nvPr/>
        </p:nvPicPr>
        <p:blipFill rotWithShape="1">
          <a:blip r:embed="rId18">
            <a:extLst>
              <a:ext uri="{28A0092B-C50C-407E-A947-70E740481C1C}">
                <a14:useLocalDpi xmlns:a14="http://schemas.microsoft.com/office/drawing/2010/main" val="0"/>
              </a:ext>
            </a:extLst>
          </a:blip>
          <a:srcRect l="7140" t="16296" r="8928" b="14502"/>
          <a:stretch/>
        </p:blipFill>
        <p:spPr>
          <a:xfrm>
            <a:off x="4647955" y="0"/>
            <a:ext cx="1282675" cy="1057579"/>
          </a:xfrm>
          <a:prstGeom prst="rect">
            <a:avLst/>
          </a:prstGeom>
        </p:spPr>
      </p:pic>
      <p:pic>
        <p:nvPicPr>
          <p:cNvPr id="21" name="Picture 20" descr="OGP.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1467055"/>
            <a:ext cx="986548" cy="848431"/>
          </a:xfrm>
          <a:prstGeom prst="rect">
            <a:avLst/>
          </a:prstGeom>
        </p:spPr>
      </p:pic>
      <p:pic>
        <p:nvPicPr>
          <p:cNvPr id="22" name="Picture 21" descr="ibp-logo.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3511" y="293781"/>
            <a:ext cx="4054444" cy="1033024"/>
          </a:xfrm>
          <a:prstGeom prst="rect">
            <a:avLst/>
          </a:prstGeom>
        </p:spPr>
      </p:pic>
      <p:pic>
        <p:nvPicPr>
          <p:cNvPr id="23" name="Picture 22" descr="OCP_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54815" y="3342698"/>
            <a:ext cx="2642135" cy="847327"/>
          </a:xfrm>
          <a:prstGeom prst="rect">
            <a:avLst/>
          </a:prstGeom>
        </p:spPr>
      </p:pic>
      <p:pic>
        <p:nvPicPr>
          <p:cNvPr id="24" name="Picture 23" descr="GIF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56800" y="1573587"/>
            <a:ext cx="1722978" cy="1102706"/>
          </a:xfrm>
          <a:prstGeom prst="rect">
            <a:avLst/>
          </a:prstGeom>
        </p:spPr>
      </p:pic>
      <p:pic>
        <p:nvPicPr>
          <p:cNvPr id="25" name="Picture 24" descr="OPEN BUDGETS.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21347" y="969778"/>
            <a:ext cx="3038829" cy="719922"/>
          </a:xfrm>
          <a:prstGeom prst="rect">
            <a:avLst/>
          </a:prstGeom>
        </p:spPr>
      </p:pic>
      <p:pic>
        <p:nvPicPr>
          <p:cNvPr id="26" name="Picture 25" descr="YDS.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062324" y="305351"/>
            <a:ext cx="3081676" cy="664427"/>
          </a:xfrm>
          <a:prstGeom prst="rect">
            <a:avLst/>
          </a:prstGeom>
        </p:spPr>
      </p:pic>
      <p:pic>
        <p:nvPicPr>
          <p:cNvPr id="27" name="Picture 26" descr="EITI-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03548" y="61306"/>
            <a:ext cx="2259237" cy="464949"/>
          </a:xfrm>
          <a:prstGeom prst="rect">
            <a:avLst/>
          </a:prstGeom>
        </p:spPr>
      </p:pic>
      <p:pic>
        <p:nvPicPr>
          <p:cNvPr id="28" name="Picture 27" descr="cost.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45020" y="2618499"/>
            <a:ext cx="2294859" cy="749016"/>
          </a:xfrm>
          <a:prstGeom prst="rect">
            <a:avLst/>
          </a:prstGeom>
        </p:spPr>
      </p:pic>
      <p:pic>
        <p:nvPicPr>
          <p:cNvPr id="2" name="Picture 1" descr="Screen Shot 2015-10-12 at 06.53.51.png"/>
          <p:cNvPicPr>
            <a:picLocks noChangeAspect="1"/>
          </p:cNvPicPr>
          <p:nvPr/>
        </p:nvPicPr>
        <p:blipFill rotWithShape="1">
          <a:blip r:embed="rId27">
            <a:extLst>
              <a:ext uri="{28A0092B-C50C-407E-A947-70E740481C1C}">
                <a14:useLocalDpi xmlns:a14="http://schemas.microsoft.com/office/drawing/2010/main" val="0"/>
              </a:ext>
            </a:extLst>
          </a:blip>
          <a:srcRect t="19904"/>
          <a:stretch/>
        </p:blipFill>
        <p:spPr>
          <a:xfrm rot="16200000">
            <a:off x="-1043432" y="3278882"/>
            <a:ext cx="2793881" cy="669248"/>
          </a:xfrm>
          <a:prstGeom prst="rect">
            <a:avLst/>
          </a:prstGeom>
        </p:spPr>
      </p:pic>
    </p:spTree>
    <p:extLst>
      <p:ext uri="{BB962C8B-B14F-4D97-AF65-F5344CB8AC3E}">
        <p14:creationId xmlns:p14="http://schemas.microsoft.com/office/powerpoint/2010/main" val="3290434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pic>
        <p:nvPicPr>
          <p:cNvPr id="6" name="Picture 5" descr="logo.tif"/>
          <p:cNvPicPr>
            <a:picLocks noChangeAspect="1"/>
          </p:cNvPicPr>
          <p:nvPr/>
        </p:nvPicPr>
        <p:blipFill rotWithShape="1">
          <a:blip r:embed="rId3" cstate="print">
            <a:extLst>
              <a:ext uri="{28A0092B-C50C-407E-A947-70E740481C1C}">
                <a14:useLocalDpi xmlns:a14="http://schemas.microsoft.com/office/drawing/2010/main" val="0"/>
              </a:ext>
            </a:extLst>
          </a:blip>
          <a:srcRect b="60260"/>
          <a:stretch/>
        </p:blipFill>
        <p:spPr>
          <a:xfrm>
            <a:off x="1475656" y="620688"/>
            <a:ext cx="5364088" cy="637898"/>
          </a:xfrm>
          <a:prstGeom prst="rect">
            <a:avLst/>
          </a:prstGeom>
        </p:spPr>
      </p:pic>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dirty="0" smtClean="0">
                <a:solidFill>
                  <a:schemeClr val="tx1"/>
                </a:solidFill>
              </a:rPr>
              <a:t>Ενιαίος τρόπο</a:t>
            </a:r>
            <a:r>
              <a:rPr lang="el-GR" dirty="0">
                <a:solidFill>
                  <a:schemeClr val="tx1"/>
                </a:solidFill>
              </a:rPr>
              <a:t>ς</a:t>
            </a:r>
            <a:r>
              <a:rPr lang="el-GR" dirty="0" smtClean="0">
                <a:solidFill>
                  <a:schemeClr val="tx1"/>
                </a:solidFill>
              </a:rPr>
              <a:t> αντίληψης (μοντέλο)</a:t>
            </a:r>
          </a:p>
          <a:p>
            <a:pPr marL="457200" indent="-457200" algn="l">
              <a:buFont typeface="Arial"/>
              <a:buChar char="•"/>
            </a:pPr>
            <a:r>
              <a:rPr lang="el-GR" dirty="0" smtClean="0">
                <a:solidFill>
                  <a:schemeClr val="tx1"/>
                </a:solidFill>
              </a:rPr>
              <a:t>Πηγές </a:t>
            </a:r>
            <a:r>
              <a:rPr lang="el-GR" dirty="0">
                <a:solidFill>
                  <a:schemeClr val="tx1"/>
                </a:solidFill>
              </a:rPr>
              <a:t>υψηλής προστιθέμενης αξίας</a:t>
            </a:r>
          </a:p>
          <a:p>
            <a:pPr marL="457200" indent="-457200" algn="l">
              <a:buFont typeface="Arial"/>
              <a:buChar char="•"/>
            </a:pPr>
            <a:r>
              <a:rPr lang="el-GR" dirty="0">
                <a:solidFill>
                  <a:schemeClr val="tx1"/>
                </a:solidFill>
              </a:rPr>
              <a:t>Βασικές λειτουργίες: </a:t>
            </a:r>
          </a:p>
          <a:p>
            <a:pPr marL="971550" lvl="1" indent="-514350" algn="l">
              <a:buFont typeface="+mj-ea"/>
              <a:buAutoNum type="circleNumDbPlain"/>
            </a:pPr>
            <a:r>
              <a:rPr lang="el-GR" sz="3200" dirty="0" smtClean="0">
                <a:solidFill>
                  <a:schemeClr val="tx1"/>
                </a:solidFill>
              </a:rPr>
              <a:t>Συλλογή, </a:t>
            </a:r>
            <a:r>
              <a:rPr lang="el-GR" sz="3200" dirty="0">
                <a:solidFill>
                  <a:schemeClr val="tx1"/>
                </a:solidFill>
              </a:rPr>
              <a:t>α</a:t>
            </a:r>
            <a:r>
              <a:rPr lang="el-GR" sz="3200" dirty="0" smtClean="0">
                <a:solidFill>
                  <a:schemeClr val="tx1"/>
                </a:solidFill>
              </a:rPr>
              <a:t>πόθεση &amp; βελτίωση </a:t>
            </a:r>
          </a:p>
          <a:p>
            <a:pPr marL="971550" lvl="1" indent="-514350" algn="l">
              <a:buFont typeface="+mj-ea"/>
              <a:buAutoNum type="circleNumDbPlain"/>
            </a:pPr>
            <a:r>
              <a:rPr lang="el-GR" sz="3200" dirty="0" smtClean="0">
                <a:solidFill>
                  <a:schemeClr val="tx1"/>
                </a:solidFill>
              </a:rPr>
              <a:t>Προτυποποίηση &amp; διασύνδεση</a:t>
            </a:r>
            <a:endParaRPr lang="el-GR" sz="3200" dirty="0">
              <a:solidFill>
                <a:schemeClr val="tx1"/>
              </a:solidFill>
            </a:endParaRPr>
          </a:p>
          <a:p>
            <a:pPr marL="971550" lvl="1" indent="-514350" algn="l">
              <a:buFont typeface="+mj-ea"/>
              <a:buAutoNum type="circleNumDbPlain"/>
            </a:pPr>
            <a:r>
              <a:rPr lang="el-GR" sz="3200" dirty="0">
                <a:solidFill>
                  <a:schemeClr val="tx1"/>
                </a:solidFill>
              </a:rPr>
              <a:t>Δ</a:t>
            </a:r>
            <a:r>
              <a:rPr lang="el-GR" sz="3200" dirty="0" smtClean="0">
                <a:solidFill>
                  <a:schemeClr val="tx1"/>
                </a:solidFill>
              </a:rPr>
              <a:t>ιάθεση </a:t>
            </a:r>
            <a:r>
              <a:rPr lang="el-GR" sz="3200" dirty="0">
                <a:solidFill>
                  <a:schemeClr val="tx1"/>
                </a:solidFill>
              </a:rPr>
              <a:t>σε πολλαπλά κανάλια </a:t>
            </a:r>
          </a:p>
          <a:p>
            <a:endParaRPr lang="en-US" dirty="0"/>
          </a:p>
        </p:txBody>
      </p:sp>
    </p:spTree>
    <p:extLst>
      <p:ext uri="{BB962C8B-B14F-4D97-AF65-F5344CB8AC3E}">
        <p14:creationId xmlns:p14="http://schemas.microsoft.com/office/powerpoint/2010/main" val="34701990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877636" y="5404241"/>
            <a:ext cx="1019251" cy="461665"/>
          </a:xfrm>
          <a:prstGeom prst="rect">
            <a:avLst/>
          </a:prstGeom>
          <a:noFill/>
          <a:ln w="38100" cmpd="dbl">
            <a:solidFill>
              <a:schemeClr val="tx1"/>
            </a:solidFill>
          </a:ln>
        </p:spPr>
        <p:txBody>
          <a:bodyPr wrap="square" rtlCol="0">
            <a:spAutoFit/>
          </a:bodyPr>
          <a:lstStyle/>
          <a:p>
            <a:pPr algn="ctr"/>
            <a:r>
              <a:rPr lang="en-US" sz="1200" b="1" dirty="0">
                <a:latin typeface="Helvetica Neue"/>
                <a:cs typeface="Helvetica Neue"/>
              </a:rPr>
              <a:t>b</a:t>
            </a:r>
            <a:r>
              <a:rPr lang="en-US" sz="1200" b="1" dirty="0" smtClean="0">
                <a:latin typeface="Helvetica Neue"/>
                <a:cs typeface="Helvetica Neue"/>
              </a:rPr>
              <a:t>usiness information</a:t>
            </a:r>
            <a:endParaRPr lang="el-GR" sz="1200" b="1" dirty="0">
              <a:latin typeface="Helvetica Neue"/>
              <a:cs typeface="Helvetica Neue"/>
            </a:endParaRPr>
          </a:p>
        </p:txBody>
      </p:sp>
      <p:cxnSp>
        <p:nvCxnSpPr>
          <p:cNvPr id="66" name="Straight Arrow Connector 65"/>
          <p:cNvCxnSpPr>
            <a:stCxn id="22" idx="2"/>
          </p:cNvCxnSpPr>
          <p:nvPr/>
        </p:nvCxnSpPr>
        <p:spPr>
          <a:xfrm flipH="1">
            <a:off x="5076056" y="3302408"/>
            <a:ext cx="36004" cy="608842"/>
          </a:xfrm>
          <a:prstGeom prst="straightConnector1">
            <a:avLst/>
          </a:prstGeom>
          <a:ln w="76200" cmpd="sng">
            <a:solidFill>
              <a:srgbClr val="FF0000"/>
            </a:solidFill>
            <a:prstDash val="solid"/>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1678255" y="1768014"/>
            <a:ext cx="1345637" cy="993675"/>
            <a:chOff x="1735667" y="2065867"/>
            <a:chExt cx="1354666" cy="993675"/>
          </a:xfrm>
        </p:grpSpPr>
        <p:sp>
          <p:nvSpPr>
            <p:cNvPr id="3" name="Oval 2"/>
            <p:cNvSpPr/>
            <p:nvPr/>
          </p:nvSpPr>
          <p:spPr>
            <a:xfrm>
              <a:off x="1735667" y="2065867"/>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821673" y="2286693"/>
              <a:ext cx="1244600" cy="523220"/>
            </a:xfrm>
            <a:prstGeom prst="rect">
              <a:avLst/>
            </a:prstGeom>
            <a:noFill/>
          </p:spPr>
          <p:txBody>
            <a:bodyPr wrap="square" rtlCol="0">
              <a:spAutoFit/>
            </a:bodyPr>
            <a:lstStyle/>
            <a:p>
              <a:pPr algn="ctr"/>
              <a:r>
                <a:rPr lang="en-US" sz="2800" b="1" dirty="0" smtClean="0">
                  <a:latin typeface="Helvetica Neue"/>
                  <a:cs typeface="Helvetica Neue"/>
                </a:rPr>
                <a:t>GOV</a:t>
              </a:r>
              <a:endParaRPr lang="en-US" sz="1400" b="1" dirty="0">
                <a:latin typeface="Helvetica Neue"/>
                <a:cs typeface="Helvetica Neue"/>
              </a:endParaRPr>
            </a:p>
          </p:txBody>
        </p:sp>
      </p:grpSp>
      <p:grpSp>
        <p:nvGrpSpPr>
          <p:cNvPr id="11" name="Group 10"/>
          <p:cNvGrpSpPr/>
          <p:nvPr/>
        </p:nvGrpSpPr>
        <p:grpSpPr>
          <a:xfrm>
            <a:off x="1763688" y="3195387"/>
            <a:ext cx="1512168" cy="1025701"/>
            <a:chOff x="3216547" y="2435199"/>
            <a:chExt cx="1499136" cy="993675"/>
          </a:xfrm>
        </p:grpSpPr>
        <p:sp>
          <p:nvSpPr>
            <p:cNvPr id="42" name="Oval 41"/>
            <p:cNvSpPr/>
            <p:nvPr/>
          </p:nvSpPr>
          <p:spPr>
            <a:xfrm>
              <a:off x="3242734" y="243519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3216547" y="2773866"/>
              <a:ext cx="1499136" cy="338554"/>
            </a:xfrm>
            <a:prstGeom prst="rect">
              <a:avLst/>
            </a:prstGeom>
            <a:noFill/>
          </p:spPr>
          <p:txBody>
            <a:bodyPr wrap="square" rtlCol="0">
              <a:spAutoFit/>
            </a:bodyPr>
            <a:lstStyle/>
            <a:p>
              <a:pPr algn="ctr"/>
              <a:r>
                <a:rPr lang="en-US" sz="1600" b="1" dirty="0" smtClean="0">
                  <a:latin typeface="Helvetica Neue"/>
                  <a:cs typeface="Helvetica Neue"/>
                </a:rPr>
                <a:t>SUPPLIERS</a:t>
              </a:r>
              <a:endParaRPr lang="en-US" sz="1400" b="1" dirty="0">
                <a:latin typeface="Helvetica Neue"/>
                <a:cs typeface="Helvetica Neue"/>
              </a:endParaRPr>
            </a:p>
          </p:txBody>
        </p:sp>
      </p:grpSp>
      <p:grpSp>
        <p:nvGrpSpPr>
          <p:cNvPr id="13" name="Group 12"/>
          <p:cNvGrpSpPr/>
          <p:nvPr/>
        </p:nvGrpSpPr>
        <p:grpSpPr>
          <a:xfrm>
            <a:off x="179511" y="2661423"/>
            <a:ext cx="1440161" cy="993675"/>
            <a:chOff x="4975043" y="3347029"/>
            <a:chExt cx="1534118" cy="993675"/>
          </a:xfrm>
        </p:grpSpPr>
        <p:sp>
          <p:nvSpPr>
            <p:cNvPr id="44" name="Oval 43"/>
            <p:cNvSpPr/>
            <p:nvPr/>
          </p:nvSpPr>
          <p:spPr>
            <a:xfrm>
              <a:off x="5062496" y="3347029"/>
              <a:ext cx="1354666" cy="99367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975043" y="3682558"/>
              <a:ext cx="1534118" cy="618691"/>
            </a:xfrm>
            <a:prstGeom prst="rect">
              <a:avLst/>
            </a:prstGeom>
            <a:noFill/>
          </p:spPr>
          <p:txBody>
            <a:bodyPr wrap="square" rtlCol="0">
              <a:spAutoFit/>
            </a:bodyPr>
            <a:lstStyle/>
            <a:p>
              <a:pPr algn="ctr"/>
              <a:r>
                <a:rPr lang="en-US" sz="1700" b="1" dirty="0" smtClean="0">
                  <a:latin typeface="Helvetica Neue"/>
                  <a:cs typeface="Helvetica Neue"/>
                </a:rPr>
                <a:t>AUDITORS</a:t>
              </a:r>
              <a:endParaRPr lang="en-US" sz="1700" b="1" dirty="0">
                <a:latin typeface="Helvetica Neue"/>
                <a:cs typeface="Helvetica Neue"/>
              </a:endParaRPr>
            </a:p>
          </p:txBody>
        </p:sp>
      </p:grpSp>
      <p:sp>
        <p:nvSpPr>
          <p:cNvPr id="53" name="TextBox 52"/>
          <p:cNvSpPr txBox="1"/>
          <p:nvPr/>
        </p:nvSpPr>
        <p:spPr>
          <a:xfrm>
            <a:off x="4499992" y="5373216"/>
            <a:ext cx="1019251" cy="461665"/>
          </a:xfrm>
          <a:prstGeom prst="rect">
            <a:avLst/>
          </a:prstGeom>
          <a:noFill/>
          <a:ln w="38100" cmpd="dbl">
            <a:solidFill>
              <a:schemeClr val="tx1"/>
            </a:solidFill>
          </a:ln>
        </p:spPr>
        <p:txBody>
          <a:bodyPr wrap="square" rtlCol="0">
            <a:spAutoFit/>
          </a:bodyPr>
          <a:lstStyle/>
          <a:p>
            <a:pPr algn="ctr"/>
            <a:r>
              <a:rPr lang="en-US" sz="1200" b="1" dirty="0" smtClean="0">
                <a:latin typeface="Helvetica Neue"/>
                <a:cs typeface="Helvetica Neue"/>
              </a:rPr>
              <a:t>product information</a:t>
            </a:r>
            <a:endParaRPr lang="el-GR" sz="1200" b="1" dirty="0">
              <a:latin typeface="Helvetica Neue"/>
              <a:cs typeface="Helvetica Neue"/>
            </a:endParaRPr>
          </a:p>
        </p:txBody>
      </p:sp>
      <p:sp>
        <p:nvSpPr>
          <p:cNvPr id="4" name="TextBox 3"/>
          <p:cNvSpPr txBox="1"/>
          <p:nvPr/>
        </p:nvSpPr>
        <p:spPr>
          <a:xfrm>
            <a:off x="4630229" y="927594"/>
            <a:ext cx="1279348" cy="461665"/>
          </a:xfrm>
          <a:prstGeom prst="rect">
            <a:avLst/>
          </a:prstGeom>
          <a:noFill/>
          <a:ln w="3175" cmpd="sng">
            <a:solidFill>
              <a:schemeClr val="tx1"/>
            </a:solidFill>
          </a:ln>
        </p:spPr>
        <p:txBody>
          <a:bodyPr wrap="square" rtlCol="0">
            <a:spAutoFit/>
          </a:bodyPr>
          <a:lstStyle/>
          <a:p>
            <a:pPr algn="ctr"/>
            <a:r>
              <a:rPr lang="en-US" sz="2400" b="1" dirty="0" smtClean="0">
                <a:solidFill>
                  <a:srgbClr val="3366FF"/>
                </a:solidFill>
                <a:latin typeface="Helvetica Neue"/>
                <a:cs typeface="Helvetica Neue"/>
              </a:rPr>
              <a:t>budget</a:t>
            </a:r>
            <a:endParaRPr lang="el-GR" b="1" dirty="0">
              <a:solidFill>
                <a:srgbClr val="3366FF"/>
              </a:solidFill>
              <a:latin typeface="Helvetica Neue"/>
              <a:cs typeface="Helvetica Neue"/>
            </a:endParaRPr>
          </a:p>
        </p:txBody>
      </p:sp>
      <p:sp>
        <p:nvSpPr>
          <p:cNvPr id="6" name="TextBox 5"/>
          <p:cNvSpPr txBox="1"/>
          <p:nvPr/>
        </p:nvSpPr>
        <p:spPr>
          <a:xfrm>
            <a:off x="3347864" y="1857895"/>
            <a:ext cx="1800200"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procurement</a:t>
            </a:r>
            <a:endParaRPr lang="el-GR" sz="2000" b="1" dirty="0">
              <a:solidFill>
                <a:srgbClr val="3366FF"/>
              </a:solidFill>
              <a:latin typeface="Helvetica Neue"/>
              <a:cs typeface="Helvetica Neue"/>
            </a:endParaRPr>
          </a:p>
        </p:txBody>
      </p:sp>
      <p:sp>
        <p:nvSpPr>
          <p:cNvPr id="49" name="TextBox 48"/>
          <p:cNvSpPr txBox="1"/>
          <p:nvPr/>
        </p:nvSpPr>
        <p:spPr>
          <a:xfrm>
            <a:off x="5324589" y="1865391"/>
            <a:ext cx="1767691"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subsidies</a:t>
            </a:r>
            <a:r>
              <a:rPr lang="en-US" dirty="0" smtClean="0">
                <a:latin typeface="Helvetica Neue"/>
                <a:cs typeface="Helvetica Neue"/>
              </a:rPr>
              <a:t>/</a:t>
            </a:r>
            <a:r>
              <a:rPr lang="en-US" sz="2000" b="1" dirty="0">
                <a:solidFill>
                  <a:srgbClr val="3366FF"/>
                </a:solidFill>
                <a:latin typeface="Helvetica Neue"/>
                <a:cs typeface="Helvetica Neue"/>
              </a:rPr>
              <a:t>aid</a:t>
            </a:r>
          </a:p>
        </p:txBody>
      </p:sp>
      <p:cxnSp>
        <p:nvCxnSpPr>
          <p:cNvPr id="50" name="Straight Arrow Connector 49"/>
          <p:cNvCxnSpPr>
            <a:stCxn id="4" idx="2"/>
            <a:endCxn id="6" idx="0"/>
          </p:cNvCxnSpPr>
          <p:nvPr/>
        </p:nvCxnSpPr>
        <p:spPr>
          <a:xfrm flipH="1">
            <a:off x="4247964" y="1389259"/>
            <a:ext cx="1021939" cy="468636"/>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355976" y="2902298"/>
            <a:ext cx="1512168" cy="400110"/>
          </a:xfrm>
          <a:prstGeom prst="rect">
            <a:avLst/>
          </a:prstGeom>
          <a:noFill/>
          <a:ln w="3175" cmpd="sng">
            <a:solidFill>
              <a:schemeClr val="tx1"/>
            </a:solidFill>
          </a:ln>
        </p:spPr>
        <p:txBody>
          <a:bodyPr wrap="square" rtlCol="0">
            <a:spAutoFit/>
          </a:bodyPr>
          <a:lstStyle/>
          <a:p>
            <a:pPr algn="ctr"/>
            <a:r>
              <a:rPr lang="en-US" sz="2000" b="1" dirty="0">
                <a:solidFill>
                  <a:srgbClr val="3366FF"/>
                </a:solidFill>
                <a:latin typeface="Helvetica Neue"/>
                <a:cs typeface="Helvetica Neue"/>
              </a:rPr>
              <a:t>spending</a:t>
            </a:r>
            <a:endParaRPr lang="el-GR" sz="2000" b="1" dirty="0">
              <a:solidFill>
                <a:srgbClr val="3366FF"/>
              </a:solidFill>
              <a:latin typeface="Helvetica Neue"/>
              <a:cs typeface="Helvetica Neue"/>
            </a:endParaRPr>
          </a:p>
        </p:txBody>
      </p:sp>
      <p:sp>
        <p:nvSpPr>
          <p:cNvPr id="51" name="TextBox 50"/>
          <p:cNvSpPr txBox="1"/>
          <p:nvPr/>
        </p:nvSpPr>
        <p:spPr>
          <a:xfrm>
            <a:off x="4283969" y="3911250"/>
            <a:ext cx="1440160" cy="523220"/>
          </a:xfrm>
          <a:prstGeom prst="rect">
            <a:avLst/>
          </a:prstGeom>
          <a:noFill/>
          <a:ln w="3175" cmpd="sng">
            <a:solidFill>
              <a:schemeClr val="tx1"/>
            </a:solidFill>
          </a:ln>
        </p:spPr>
        <p:txBody>
          <a:bodyPr wrap="square" rtlCol="0">
            <a:spAutoFit/>
          </a:bodyPr>
          <a:lstStyle/>
          <a:p>
            <a:pPr algn="ctr"/>
            <a:r>
              <a:rPr lang="en-US" sz="2800" b="1" dirty="0" smtClean="0">
                <a:solidFill>
                  <a:srgbClr val="008000"/>
                </a:solidFill>
                <a:latin typeface="Helvetica Neue"/>
                <a:cs typeface="Helvetica Neue"/>
              </a:rPr>
              <a:t>market</a:t>
            </a:r>
            <a:endParaRPr lang="el-GR" sz="1700" b="1" dirty="0">
              <a:solidFill>
                <a:srgbClr val="008000"/>
              </a:solidFill>
              <a:latin typeface="Helvetica Neue"/>
              <a:cs typeface="Helvetica Neue"/>
            </a:endParaRPr>
          </a:p>
        </p:txBody>
      </p:sp>
      <p:cxnSp>
        <p:nvCxnSpPr>
          <p:cNvPr id="60" name="Straight Arrow Connector 59"/>
          <p:cNvCxnSpPr>
            <a:stCxn id="4" idx="2"/>
            <a:endCxn id="49" idx="0"/>
          </p:cNvCxnSpPr>
          <p:nvPr/>
        </p:nvCxnSpPr>
        <p:spPr>
          <a:xfrm>
            <a:off x="5269903" y="1389259"/>
            <a:ext cx="938532" cy="476132"/>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22" idx="0"/>
          </p:cNvCxnSpPr>
          <p:nvPr/>
        </p:nvCxnSpPr>
        <p:spPr>
          <a:xfrm flipH="1">
            <a:off x="5112060" y="2234723"/>
            <a:ext cx="797518" cy="66757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 idx="2"/>
            <a:endCxn id="22" idx="0"/>
          </p:cNvCxnSpPr>
          <p:nvPr/>
        </p:nvCxnSpPr>
        <p:spPr>
          <a:xfrm>
            <a:off x="4247964" y="2258005"/>
            <a:ext cx="864096" cy="644293"/>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2" idx="4"/>
            <a:endCxn id="25" idx="0"/>
          </p:cNvCxnSpPr>
          <p:nvPr/>
        </p:nvCxnSpPr>
        <p:spPr>
          <a:xfrm flipH="1">
            <a:off x="2387262" y="4221088"/>
            <a:ext cx="86062" cy="1183153"/>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1" idx="1"/>
            <a:endCxn id="42" idx="6"/>
          </p:cNvCxnSpPr>
          <p:nvPr/>
        </p:nvCxnSpPr>
        <p:spPr>
          <a:xfrm flipH="1" flipV="1">
            <a:off x="3156545" y="3708238"/>
            <a:ext cx="1127424" cy="464622"/>
          </a:xfrm>
          <a:prstGeom prst="straightConnector1">
            <a:avLst/>
          </a:prstGeom>
          <a:ln w="28575"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4" idx="1"/>
            <a:endCxn id="3" idx="0"/>
          </p:cNvCxnSpPr>
          <p:nvPr/>
        </p:nvCxnSpPr>
        <p:spPr>
          <a:xfrm flipH="1">
            <a:off x="2351074" y="1158427"/>
            <a:ext cx="2279155" cy="609587"/>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42" idx="6"/>
            <a:endCxn id="22" idx="1"/>
          </p:cNvCxnSpPr>
          <p:nvPr/>
        </p:nvCxnSpPr>
        <p:spPr>
          <a:xfrm flipV="1">
            <a:off x="3156545" y="3102353"/>
            <a:ext cx="1199431" cy="605885"/>
          </a:xfrm>
          <a:prstGeom prst="straightConnector1">
            <a:avLst/>
          </a:prstGeom>
          <a:ln w="19050" cmpd="sng">
            <a:solidFill>
              <a:schemeClr val="bg1">
                <a:lumMod val="50000"/>
              </a:schemeClr>
            </a:solidFill>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51" idx="2"/>
            <a:endCxn id="53" idx="0"/>
          </p:cNvCxnSpPr>
          <p:nvPr/>
        </p:nvCxnSpPr>
        <p:spPr>
          <a:xfrm>
            <a:off x="5004049" y="4434470"/>
            <a:ext cx="5569" cy="938746"/>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3" idx="2"/>
            <a:endCxn id="44" idx="0"/>
          </p:cNvCxnSpPr>
          <p:nvPr/>
        </p:nvCxnSpPr>
        <p:spPr>
          <a:xfrm flipH="1">
            <a:off x="897458" y="2264852"/>
            <a:ext cx="780797" cy="396571"/>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43" idx="1"/>
            <a:endCxn id="44" idx="5"/>
          </p:cNvCxnSpPr>
          <p:nvPr/>
        </p:nvCxnSpPr>
        <p:spPr>
          <a:xfrm flipH="1" flipV="1">
            <a:off x="1347072" y="3509578"/>
            <a:ext cx="416616" cy="210124"/>
          </a:xfrm>
          <a:prstGeom prst="straightConnector1">
            <a:avLst/>
          </a:prstGeom>
          <a:ln w="19050" cmpd="sng">
            <a:solidFill>
              <a:schemeClr val="bg1">
                <a:lumMod val="50000"/>
              </a:schemeClr>
            </a:solidFill>
            <a:prstDash val="dash"/>
            <a:miter lim="800000"/>
            <a:headEnd type="arrow" w="lg" len="med"/>
            <a:tailEnd type="none" w="lg" len="med"/>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842839" y="185626"/>
            <a:ext cx="1101014" cy="353943"/>
          </a:xfrm>
          <a:prstGeom prst="rect">
            <a:avLst/>
          </a:prstGeom>
          <a:noFill/>
          <a:ln w="3175" cmpd="sng">
            <a:solidFill>
              <a:schemeClr val="tx1"/>
            </a:solidFill>
          </a:ln>
        </p:spPr>
        <p:txBody>
          <a:bodyPr wrap="square" rtlCol="0">
            <a:spAutoFit/>
          </a:bodyPr>
          <a:lstStyle/>
          <a:p>
            <a:pPr algn="ctr"/>
            <a:r>
              <a:rPr lang="en-US" sz="1700" dirty="0" smtClean="0">
                <a:latin typeface="Helvetica Neue"/>
                <a:cs typeface="Helvetica Neue"/>
              </a:rPr>
              <a:t>tax</a:t>
            </a:r>
            <a:endParaRPr lang="el-GR" sz="1700" dirty="0">
              <a:latin typeface="Helvetica Neue"/>
              <a:cs typeface="Helvetica Neue"/>
            </a:endParaRPr>
          </a:p>
        </p:txBody>
      </p:sp>
      <p:sp>
        <p:nvSpPr>
          <p:cNvPr id="46" name="TextBox 45"/>
          <p:cNvSpPr txBox="1"/>
          <p:nvPr/>
        </p:nvSpPr>
        <p:spPr>
          <a:xfrm>
            <a:off x="6431150" y="185626"/>
            <a:ext cx="1756068" cy="353943"/>
          </a:xfrm>
          <a:prstGeom prst="rect">
            <a:avLst/>
          </a:prstGeom>
          <a:noFill/>
          <a:ln w="3175" cmpd="sng">
            <a:solidFill>
              <a:schemeClr val="tx1"/>
            </a:solidFill>
          </a:ln>
        </p:spPr>
        <p:txBody>
          <a:bodyPr wrap="square" rtlCol="0">
            <a:spAutoFit/>
          </a:bodyPr>
          <a:lstStyle/>
          <a:p>
            <a:pPr algn="ctr"/>
            <a:r>
              <a:rPr lang="en-US" sz="1700" dirty="0">
                <a:latin typeface="Helvetica Neue"/>
                <a:cs typeface="Helvetica Neue"/>
              </a:rPr>
              <a:t>o</a:t>
            </a:r>
            <a:r>
              <a:rPr lang="en-US" sz="1700" dirty="0" smtClean="0">
                <a:latin typeface="Helvetica Neue"/>
                <a:cs typeface="Helvetica Neue"/>
              </a:rPr>
              <a:t>ther revenues</a:t>
            </a:r>
            <a:endParaRPr lang="el-GR" sz="1700" dirty="0">
              <a:latin typeface="Helvetica Neue"/>
              <a:cs typeface="Helvetica Neue"/>
            </a:endParaRPr>
          </a:p>
        </p:txBody>
      </p:sp>
      <p:cxnSp>
        <p:nvCxnSpPr>
          <p:cNvPr id="47" name="Straight Arrow Connector 46"/>
          <p:cNvCxnSpPr>
            <a:stCxn id="46" idx="2"/>
            <a:endCxn id="4" idx="0"/>
          </p:cNvCxnSpPr>
          <p:nvPr/>
        </p:nvCxnSpPr>
        <p:spPr>
          <a:xfrm flipH="1">
            <a:off x="5269903" y="539569"/>
            <a:ext cx="2039281"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1" idx="2"/>
            <a:endCxn id="4" idx="0"/>
          </p:cNvCxnSpPr>
          <p:nvPr/>
        </p:nvCxnSpPr>
        <p:spPr>
          <a:xfrm>
            <a:off x="3393346" y="539569"/>
            <a:ext cx="1876557" cy="388025"/>
          </a:xfrm>
          <a:prstGeom prst="straightConnector1">
            <a:avLst/>
          </a:prstGeom>
          <a:ln w="19050" cmpd="sng">
            <a:solidFill>
              <a:schemeClr val="bg1">
                <a:lumMod val="50000"/>
              </a:schemeClr>
            </a:solidFill>
            <a:miter lim="800000"/>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77592" y="927594"/>
            <a:ext cx="1019251" cy="461665"/>
          </a:xfrm>
          <a:prstGeom prst="rect">
            <a:avLst/>
          </a:prstGeom>
          <a:noFill/>
          <a:ln w="38100" cmpd="dbl">
            <a:solidFill>
              <a:schemeClr val="tx1"/>
            </a:solidFill>
          </a:ln>
        </p:spPr>
        <p:txBody>
          <a:bodyPr wrap="square" rtlCol="0">
            <a:spAutoFit/>
          </a:bodyPr>
          <a:lstStyle/>
          <a:p>
            <a:pPr algn="ctr"/>
            <a:r>
              <a:rPr lang="en-US" sz="1200" b="1" dirty="0" smtClean="0">
                <a:latin typeface="Helvetica Neue"/>
                <a:cs typeface="Helvetica Neue"/>
              </a:rPr>
              <a:t>economic information</a:t>
            </a:r>
            <a:endParaRPr lang="el-GR" sz="1200" b="1" dirty="0">
              <a:latin typeface="Helvetica Neue"/>
              <a:cs typeface="Helvetica Neue"/>
            </a:endParaRPr>
          </a:p>
        </p:txBody>
      </p:sp>
      <p:cxnSp>
        <p:nvCxnSpPr>
          <p:cNvPr id="54" name="Straight Arrow Connector 53"/>
          <p:cNvCxnSpPr>
            <a:stCxn id="4" idx="3"/>
            <a:endCxn id="52" idx="1"/>
          </p:cNvCxnSpPr>
          <p:nvPr/>
        </p:nvCxnSpPr>
        <p:spPr>
          <a:xfrm>
            <a:off x="5909577" y="1158427"/>
            <a:ext cx="1768015" cy="0"/>
          </a:xfrm>
          <a:prstGeom prst="straightConnector1">
            <a:avLst/>
          </a:prstGeom>
          <a:ln w="12700" cmpd="sng">
            <a:solidFill>
              <a:schemeClr val="bg1">
                <a:lumMod val="50000"/>
              </a:schemeClr>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516216" y="3573016"/>
            <a:ext cx="1008112" cy="353943"/>
          </a:xfrm>
          <a:prstGeom prst="rect">
            <a:avLst/>
          </a:prstGeom>
          <a:noFill/>
          <a:ln w="57150" cmpd="thinThick">
            <a:solidFill>
              <a:schemeClr val="tx1"/>
            </a:solidFill>
          </a:ln>
        </p:spPr>
        <p:txBody>
          <a:bodyPr wrap="square" rtlCol="0">
            <a:spAutoFit/>
          </a:bodyPr>
          <a:lstStyle/>
          <a:p>
            <a:pPr algn="ctr"/>
            <a:r>
              <a:rPr lang="en-US" sz="1700" dirty="0" smtClean="0">
                <a:latin typeface="Helvetica Neue"/>
                <a:cs typeface="Helvetica Neue"/>
              </a:rPr>
              <a:t>price</a:t>
            </a:r>
            <a:endParaRPr lang="el-GR" sz="1700" dirty="0">
              <a:latin typeface="Helvetica Neue"/>
              <a:cs typeface="Helvetica Neue"/>
            </a:endParaRPr>
          </a:p>
        </p:txBody>
      </p:sp>
      <p:sp>
        <p:nvSpPr>
          <p:cNvPr id="57" name="TextBox 56"/>
          <p:cNvSpPr txBox="1"/>
          <p:nvPr/>
        </p:nvSpPr>
        <p:spPr>
          <a:xfrm>
            <a:off x="6516216" y="4077072"/>
            <a:ext cx="1008112" cy="353943"/>
          </a:xfrm>
          <a:prstGeom prst="rect">
            <a:avLst/>
          </a:prstGeom>
          <a:noFill/>
          <a:ln w="57150" cmpd="thinThick">
            <a:solidFill>
              <a:schemeClr val="tx1"/>
            </a:solidFill>
          </a:ln>
        </p:spPr>
        <p:txBody>
          <a:bodyPr wrap="square" rtlCol="0">
            <a:spAutoFit/>
          </a:bodyPr>
          <a:lstStyle>
            <a:defPPr>
              <a:defRPr lang="el-GR"/>
            </a:defPPr>
            <a:lvl1pPr algn="ctr">
              <a:defRPr sz="1700">
                <a:latin typeface="Helvetica Neue"/>
                <a:cs typeface="Helvetica Neue"/>
              </a:defRPr>
            </a:lvl1pPr>
          </a:lstStyle>
          <a:p>
            <a:r>
              <a:rPr lang="en-US" dirty="0" smtClean="0"/>
              <a:t>quantity</a:t>
            </a:r>
            <a:endParaRPr lang="el-GR" dirty="0"/>
          </a:p>
        </p:txBody>
      </p:sp>
      <p:sp>
        <p:nvSpPr>
          <p:cNvPr id="58" name="TextBox 57"/>
          <p:cNvSpPr txBox="1"/>
          <p:nvPr/>
        </p:nvSpPr>
        <p:spPr>
          <a:xfrm>
            <a:off x="6516216" y="4581128"/>
            <a:ext cx="1008112" cy="353943"/>
          </a:xfrm>
          <a:prstGeom prst="rect">
            <a:avLst/>
          </a:prstGeom>
          <a:noFill/>
          <a:ln w="57150" cmpd="thinThick">
            <a:solidFill>
              <a:schemeClr val="tx1"/>
            </a:solidFill>
          </a:ln>
        </p:spPr>
        <p:txBody>
          <a:bodyPr wrap="square" rtlCol="0">
            <a:spAutoFit/>
          </a:bodyPr>
          <a:lstStyle>
            <a:defPPr>
              <a:defRPr lang="el-GR"/>
            </a:defPPr>
            <a:lvl1pPr algn="ctr">
              <a:defRPr sz="1700">
                <a:latin typeface="Helvetica Neue"/>
                <a:cs typeface="Helvetica Neue"/>
              </a:defRPr>
            </a:lvl1pPr>
          </a:lstStyle>
          <a:p>
            <a:r>
              <a:rPr lang="en-US" dirty="0" smtClean="0"/>
              <a:t>quality</a:t>
            </a:r>
            <a:endParaRPr lang="el-GR" dirty="0"/>
          </a:p>
        </p:txBody>
      </p:sp>
      <p:cxnSp>
        <p:nvCxnSpPr>
          <p:cNvPr id="59" name="Straight Arrow Connector 58"/>
          <p:cNvCxnSpPr>
            <a:stCxn id="51" idx="3"/>
            <a:endCxn id="56" idx="1"/>
          </p:cNvCxnSpPr>
          <p:nvPr/>
        </p:nvCxnSpPr>
        <p:spPr>
          <a:xfrm flipV="1">
            <a:off x="5724129" y="3749988"/>
            <a:ext cx="792087" cy="422872"/>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1" idx="3"/>
            <a:endCxn id="57" idx="1"/>
          </p:cNvCxnSpPr>
          <p:nvPr/>
        </p:nvCxnSpPr>
        <p:spPr>
          <a:xfrm>
            <a:off x="5724129" y="4172860"/>
            <a:ext cx="792087" cy="81184"/>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1" idx="3"/>
            <a:endCxn id="58" idx="1"/>
          </p:cNvCxnSpPr>
          <p:nvPr/>
        </p:nvCxnSpPr>
        <p:spPr>
          <a:xfrm>
            <a:off x="5724129" y="4172860"/>
            <a:ext cx="792087" cy="585240"/>
          </a:xfrm>
          <a:prstGeom prst="straightConnector1">
            <a:avLst/>
          </a:prstGeom>
          <a:ln w="12700" cmpd="sng">
            <a:solidFill>
              <a:srgbClr val="FF1935"/>
            </a:solidFill>
            <a:prstDash val="dash"/>
            <a:miter lim="800000"/>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68" name="Group 67"/>
          <p:cNvGrpSpPr/>
          <p:nvPr/>
        </p:nvGrpSpPr>
        <p:grpSpPr>
          <a:xfrm>
            <a:off x="7227339" y="2132856"/>
            <a:ext cx="1737149" cy="1296144"/>
            <a:chOff x="7227339" y="2132856"/>
            <a:chExt cx="1737149" cy="1296144"/>
          </a:xfrm>
        </p:grpSpPr>
        <p:sp>
          <p:nvSpPr>
            <p:cNvPr id="69" name="TextBox 68"/>
            <p:cNvSpPr txBox="1"/>
            <p:nvPr/>
          </p:nvSpPr>
          <p:spPr>
            <a:xfrm>
              <a:off x="7308304" y="2420888"/>
              <a:ext cx="932783" cy="369332"/>
            </a:xfrm>
            <a:prstGeom prst="rect">
              <a:avLst/>
            </a:prstGeom>
            <a:noFill/>
          </p:spPr>
          <p:txBody>
            <a:bodyPr wrap="none" rtlCol="0">
              <a:spAutoFit/>
            </a:bodyPr>
            <a:lstStyle/>
            <a:p>
              <a:r>
                <a:rPr lang="en-US" dirty="0" smtClean="0">
                  <a:solidFill>
                    <a:srgbClr val="FF0000"/>
                  </a:solidFill>
                  <a:latin typeface="Helvetica Neue"/>
                  <a:cs typeface="Helvetica Neue"/>
                </a:rPr>
                <a:t>finance</a:t>
              </a:r>
              <a:endParaRPr lang="en-US" dirty="0">
                <a:solidFill>
                  <a:srgbClr val="FF0000"/>
                </a:solidFill>
                <a:latin typeface="Helvetica Neue"/>
                <a:cs typeface="Helvetica Neue"/>
              </a:endParaRPr>
            </a:p>
          </p:txBody>
        </p:sp>
        <p:grpSp>
          <p:nvGrpSpPr>
            <p:cNvPr id="70" name="Group 69"/>
            <p:cNvGrpSpPr/>
            <p:nvPr/>
          </p:nvGrpSpPr>
          <p:grpSpPr>
            <a:xfrm>
              <a:off x="7227339" y="2132856"/>
              <a:ext cx="1737149" cy="1296144"/>
              <a:chOff x="7227339" y="2132856"/>
              <a:chExt cx="1737149" cy="1296144"/>
            </a:xfrm>
          </p:grpSpPr>
          <p:sp>
            <p:nvSpPr>
              <p:cNvPr id="71" name="Rounded Rectangular Callout 70"/>
              <p:cNvSpPr/>
              <p:nvPr/>
            </p:nvSpPr>
            <p:spPr>
              <a:xfrm>
                <a:off x="7236296" y="2132856"/>
                <a:ext cx="1728192" cy="1296144"/>
              </a:xfrm>
              <a:prstGeom prst="wedgeRoundRectCallou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7227339" y="2132856"/>
                <a:ext cx="1680891" cy="369332"/>
              </a:xfrm>
              <a:prstGeom prst="rect">
                <a:avLst/>
              </a:prstGeom>
              <a:noFill/>
            </p:spPr>
            <p:txBody>
              <a:bodyPr wrap="none" rtlCol="0">
                <a:spAutoFit/>
              </a:bodyPr>
              <a:lstStyle/>
              <a:p>
                <a:r>
                  <a:rPr lang="en-US" dirty="0">
                    <a:solidFill>
                      <a:srgbClr val="FF0000"/>
                    </a:solidFill>
                    <a:latin typeface="Helvetica Neue"/>
                    <a:cs typeface="Helvetica Neue"/>
                  </a:rPr>
                  <a:t>f</a:t>
                </a:r>
                <a:r>
                  <a:rPr lang="en-US" dirty="0" smtClean="0">
                    <a:solidFill>
                      <a:srgbClr val="FF0000"/>
                    </a:solidFill>
                    <a:latin typeface="Helvetica Neue"/>
                    <a:cs typeface="Helvetica Neue"/>
                  </a:rPr>
                  <a:t>ood &amp; agricul.</a:t>
                </a:r>
                <a:endParaRPr lang="en-US" dirty="0">
                  <a:solidFill>
                    <a:srgbClr val="FF0000"/>
                  </a:solidFill>
                  <a:latin typeface="Helvetica Neue"/>
                  <a:cs typeface="Helvetica Neue"/>
                </a:endParaRPr>
              </a:p>
            </p:txBody>
          </p:sp>
          <p:sp>
            <p:nvSpPr>
              <p:cNvPr id="74" name="TextBox 73"/>
              <p:cNvSpPr txBox="1"/>
              <p:nvPr/>
            </p:nvSpPr>
            <p:spPr>
              <a:xfrm>
                <a:off x="7308304" y="2699628"/>
                <a:ext cx="879231" cy="369332"/>
              </a:xfrm>
              <a:prstGeom prst="rect">
                <a:avLst/>
              </a:prstGeom>
              <a:noFill/>
            </p:spPr>
            <p:txBody>
              <a:bodyPr wrap="none" rtlCol="0">
                <a:spAutoFit/>
              </a:bodyPr>
              <a:lstStyle/>
              <a:p>
                <a:r>
                  <a:rPr lang="en-US" dirty="0" smtClean="0">
                    <a:solidFill>
                      <a:srgbClr val="FF0000"/>
                    </a:solidFill>
                    <a:latin typeface="Helvetica Neue"/>
                    <a:cs typeface="Helvetica Neue"/>
                  </a:rPr>
                  <a:t>energy</a:t>
                </a:r>
                <a:endParaRPr lang="en-US" dirty="0">
                  <a:solidFill>
                    <a:srgbClr val="FF0000"/>
                  </a:solidFill>
                  <a:latin typeface="Helvetica Neue"/>
                  <a:cs typeface="Helvetica Neue"/>
                </a:endParaRPr>
              </a:p>
            </p:txBody>
          </p:sp>
          <p:sp>
            <p:nvSpPr>
              <p:cNvPr id="75" name="TextBox 74"/>
              <p:cNvSpPr txBox="1"/>
              <p:nvPr/>
            </p:nvSpPr>
            <p:spPr>
              <a:xfrm>
                <a:off x="7285773" y="2987660"/>
                <a:ext cx="958635" cy="369332"/>
              </a:xfrm>
              <a:prstGeom prst="rect">
                <a:avLst/>
              </a:prstGeom>
              <a:noFill/>
            </p:spPr>
            <p:txBody>
              <a:bodyPr wrap="none" rtlCol="0">
                <a:spAutoFit/>
              </a:bodyPr>
              <a:lstStyle/>
              <a:p>
                <a:r>
                  <a:rPr lang="en-US" dirty="0" smtClean="0">
                    <a:solidFill>
                      <a:srgbClr val="FF0000"/>
                    </a:solidFill>
                    <a:latin typeface="Helvetica Neue"/>
                    <a:cs typeface="Helvetica Neue"/>
                  </a:rPr>
                  <a:t>tourism</a:t>
                </a:r>
                <a:endParaRPr lang="en-US" dirty="0">
                  <a:solidFill>
                    <a:srgbClr val="FF0000"/>
                  </a:solidFill>
                  <a:latin typeface="Helvetica Neue"/>
                  <a:cs typeface="Helvetica Neue"/>
                </a:endParaRPr>
              </a:p>
            </p:txBody>
          </p:sp>
        </p:grpSp>
      </p:grpSp>
      <p:grpSp>
        <p:nvGrpSpPr>
          <p:cNvPr id="17" name="Group 16"/>
          <p:cNvGrpSpPr/>
          <p:nvPr/>
        </p:nvGrpSpPr>
        <p:grpSpPr>
          <a:xfrm>
            <a:off x="332485" y="188640"/>
            <a:ext cx="1728192" cy="1296144"/>
            <a:chOff x="332485" y="188640"/>
            <a:chExt cx="1728192" cy="1296144"/>
          </a:xfrm>
        </p:grpSpPr>
        <p:sp>
          <p:nvSpPr>
            <p:cNvPr id="80" name="Rounded Rectangular Callout 79"/>
            <p:cNvSpPr/>
            <p:nvPr/>
          </p:nvSpPr>
          <p:spPr>
            <a:xfrm>
              <a:off x="332485" y="188640"/>
              <a:ext cx="1728192" cy="1296144"/>
            </a:xfrm>
            <a:prstGeom prst="wedgeRoundRectCallout">
              <a:avLst>
                <a:gd name="adj1" fmla="val 76942"/>
                <a:gd name="adj2" fmla="val -34677"/>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467544" y="332656"/>
              <a:ext cx="1531188" cy="923330"/>
            </a:xfrm>
            <a:prstGeom prst="rect">
              <a:avLst/>
            </a:prstGeom>
            <a:noFill/>
          </p:spPr>
          <p:txBody>
            <a:bodyPr wrap="none" rtlCol="0">
              <a:spAutoFit/>
            </a:bodyPr>
            <a:lstStyle/>
            <a:p>
              <a:r>
                <a:rPr lang="en-US" dirty="0" smtClean="0">
                  <a:solidFill>
                    <a:srgbClr val="FF0000"/>
                  </a:solidFill>
                  <a:latin typeface="Helvetica Neue"/>
                  <a:cs typeface="Helvetica Neue"/>
                </a:rPr>
                <a:t>Corporate </a:t>
              </a:r>
            </a:p>
            <a:p>
              <a:r>
                <a:rPr lang="en-US" dirty="0" smtClean="0">
                  <a:solidFill>
                    <a:srgbClr val="FF0000"/>
                  </a:solidFill>
                  <a:latin typeface="Helvetica Neue"/>
                  <a:cs typeface="Helvetica Neue"/>
                </a:rPr>
                <a:t>tax </a:t>
              </a:r>
            </a:p>
            <a:p>
              <a:r>
                <a:rPr lang="en-US" dirty="0" smtClean="0">
                  <a:solidFill>
                    <a:srgbClr val="FF0000"/>
                  </a:solidFill>
                  <a:latin typeface="Helvetica Neue"/>
                  <a:cs typeface="Helvetica Neue"/>
                </a:rPr>
                <a:t>transparency</a:t>
              </a:r>
              <a:endParaRPr lang="en-US" dirty="0">
                <a:solidFill>
                  <a:srgbClr val="FF0000"/>
                </a:solidFill>
                <a:latin typeface="Helvetica Neue"/>
                <a:cs typeface="Helvetica Neue"/>
              </a:endParaRPr>
            </a:p>
          </p:txBody>
        </p:sp>
      </p:grpSp>
      <p:sp>
        <p:nvSpPr>
          <p:cNvPr id="85" name="Title 1"/>
          <p:cNvSpPr>
            <a:spLocks noGrp="1"/>
          </p:cNvSpPr>
          <p:nvPr>
            <p:ph type="title"/>
          </p:nvPr>
        </p:nvSpPr>
        <p:spPr>
          <a:xfrm>
            <a:off x="539552" y="6021288"/>
            <a:ext cx="8424936" cy="836712"/>
          </a:xfrm>
          <a:solidFill>
            <a:schemeClr val="bg1"/>
          </a:solidFill>
        </p:spPr>
        <p:txBody>
          <a:bodyPr/>
          <a:lstStyle/>
          <a:p>
            <a:r>
              <a:rPr lang="en-US" b="1" dirty="0"/>
              <a:t>b</a:t>
            </a:r>
            <a:r>
              <a:rPr lang="en-US" b="1" dirty="0" smtClean="0"/>
              <a:t>uilding a common language </a:t>
            </a:r>
            <a:endParaRPr lang="en-US" b="1" dirty="0"/>
          </a:p>
        </p:txBody>
      </p:sp>
    </p:spTree>
    <p:extLst>
      <p:ext uri="{BB962C8B-B14F-4D97-AF65-F5344CB8AC3E}">
        <p14:creationId xmlns:p14="http://schemas.microsoft.com/office/powerpoint/2010/main" val="125349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0" nodeType="clickEffect">
                                  <p:stCondLst>
                                    <p:cond delay="0"/>
                                  </p:stCondLst>
                                  <p:childTnLst>
                                    <p:set>
                                      <p:cBhvr rctx="PPT">
                                        <p:cTn id="10" dur="indefinite"/>
                                        <p:tgtEl>
                                          <p:spTgt spid="85"/>
                                        </p:tgtEl>
                                        <p:attrNameLst>
                                          <p:attrName>style.opacity</p:attrName>
                                        </p:attrNameLst>
                                      </p:cBhvr>
                                      <p:to>
                                        <p:strVal val="0.5"/>
                                      </p:to>
                                    </p:set>
                                    <p:animEffect filter="image" prLst="opacity: 0.5">
                                      <p:cBhvr rctx="IE">
                                        <p:cTn id="11" dur="indefinite"/>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6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7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6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64"/>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6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7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10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54"/>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4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4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46"/>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4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9" presetClass="emph" presetSubtype="0" grpId="1" nodeType="clickEffect">
                                  <p:stCondLst>
                                    <p:cond delay="0"/>
                                  </p:stCondLst>
                                  <p:childTnLst>
                                    <p:set>
                                      <p:cBhvr rctx="PPT">
                                        <p:cTn id="147" dur="indefinite"/>
                                        <p:tgtEl>
                                          <p:spTgt spid="25"/>
                                        </p:tgtEl>
                                        <p:attrNameLst>
                                          <p:attrName>style.opacity</p:attrName>
                                        </p:attrNameLst>
                                      </p:cBhvr>
                                      <p:to>
                                        <p:strVal val="0.5"/>
                                      </p:to>
                                    </p:set>
                                    <p:animEffect filter="image" prLst="opacity: 0.5">
                                      <p:cBhvr rctx="IE">
                                        <p:cTn id="148" dur="indefinite"/>
                                        <p:tgtEl>
                                          <p:spTgt spid="25"/>
                                        </p:tgtEl>
                                      </p:cBhvr>
                                    </p:animEffect>
                                  </p:childTnLst>
                                </p:cTn>
                              </p:par>
                              <p:par>
                                <p:cTn id="149" presetID="9" presetClass="emph" presetSubtype="0" nodeType="withEffect">
                                  <p:stCondLst>
                                    <p:cond delay="0"/>
                                  </p:stCondLst>
                                  <p:childTnLst>
                                    <p:set>
                                      <p:cBhvr rctx="PPT">
                                        <p:cTn id="150" dur="indefinite"/>
                                        <p:tgtEl>
                                          <p:spTgt spid="10"/>
                                        </p:tgtEl>
                                        <p:attrNameLst>
                                          <p:attrName>style.opacity</p:attrName>
                                        </p:attrNameLst>
                                      </p:cBhvr>
                                      <p:to>
                                        <p:strVal val="0.5"/>
                                      </p:to>
                                    </p:set>
                                    <p:animEffect filter="image" prLst="opacity: 0.5">
                                      <p:cBhvr rctx="IE">
                                        <p:cTn id="151" dur="indefinite"/>
                                        <p:tgtEl>
                                          <p:spTgt spid="10"/>
                                        </p:tgtEl>
                                      </p:cBhvr>
                                    </p:animEffect>
                                  </p:childTnLst>
                                </p:cTn>
                              </p:par>
                              <p:par>
                                <p:cTn id="152" presetID="9" presetClass="emph" presetSubtype="0" nodeType="withEffect">
                                  <p:stCondLst>
                                    <p:cond delay="0"/>
                                  </p:stCondLst>
                                  <p:childTnLst>
                                    <p:set>
                                      <p:cBhvr rctx="PPT">
                                        <p:cTn id="153" dur="indefinite"/>
                                        <p:tgtEl>
                                          <p:spTgt spid="11"/>
                                        </p:tgtEl>
                                        <p:attrNameLst>
                                          <p:attrName>style.opacity</p:attrName>
                                        </p:attrNameLst>
                                      </p:cBhvr>
                                      <p:to>
                                        <p:strVal val="0.5"/>
                                      </p:to>
                                    </p:set>
                                    <p:animEffect filter="image" prLst="opacity: 0.5">
                                      <p:cBhvr rctx="IE">
                                        <p:cTn id="154" dur="indefinite"/>
                                        <p:tgtEl>
                                          <p:spTgt spid="11"/>
                                        </p:tgtEl>
                                      </p:cBhvr>
                                    </p:animEffect>
                                  </p:childTnLst>
                                </p:cTn>
                              </p:par>
                              <p:par>
                                <p:cTn id="155" presetID="9" presetClass="emph" presetSubtype="0" nodeType="withEffect">
                                  <p:stCondLst>
                                    <p:cond delay="0"/>
                                  </p:stCondLst>
                                  <p:childTnLst>
                                    <p:set>
                                      <p:cBhvr rctx="PPT">
                                        <p:cTn id="156" dur="indefinite"/>
                                        <p:tgtEl>
                                          <p:spTgt spid="13"/>
                                        </p:tgtEl>
                                        <p:attrNameLst>
                                          <p:attrName>style.opacity</p:attrName>
                                        </p:attrNameLst>
                                      </p:cBhvr>
                                      <p:to>
                                        <p:strVal val="0.5"/>
                                      </p:to>
                                    </p:set>
                                    <p:animEffect filter="image" prLst="opacity: 0.5">
                                      <p:cBhvr rctx="IE">
                                        <p:cTn id="157" dur="indefinite"/>
                                        <p:tgtEl>
                                          <p:spTgt spid="13"/>
                                        </p:tgtEl>
                                      </p:cBhvr>
                                    </p:animEffect>
                                  </p:childTnLst>
                                </p:cTn>
                              </p:par>
                              <p:par>
                                <p:cTn id="158" presetID="9" presetClass="emph" presetSubtype="0" grpId="1" nodeType="withEffect">
                                  <p:stCondLst>
                                    <p:cond delay="0"/>
                                  </p:stCondLst>
                                  <p:childTnLst>
                                    <p:set>
                                      <p:cBhvr rctx="PPT">
                                        <p:cTn id="159" dur="indefinite"/>
                                        <p:tgtEl>
                                          <p:spTgt spid="53"/>
                                        </p:tgtEl>
                                        <p:attrNameLst>
                                          <p:attrName>style.opacity</p:attrName>
                                        </p:attrNameLst>
                                      </p:cBhvr>
                                      <p:to>
                                        <p:strVal val="0.5"/>
                                      </p:to>
                                    </p:set>
                                    <p:animEffect filter="image" prLst="opacity: 0.5">
                                      <p:cBhvr rctx="IE">
                                        <p:cTn id="160" dur="indefinite"/>
                                        <p:tgtEl>
                                          <p:spTgt spid="53"/>
                                        </p:tgtEl>
                                      </p:cBhvr>
                                    </p:animEffect>
                                  </p:childTnLst>
                                </p:cTn>
                              </p:par>
                              <p:par>
                                <p:cTn id="161" presetID="9" presetClass="emph" presetSubtype="0" grpId="1" nodeType="withEffect">
                                  <p:stCondLst>
                                    <p:cond delay="0"/>
                                  </p:stCondLst>
                                  <p:childTnLst>
                                    <p:set>
                                      <p:cBhvr rctx="PPT">
                                        <p:cTn id="162" dur="indefinite"/>
                                        <p:tgtEl>
                                          <p:spTgt spid="4"/>
                                        </p:tgtEl>
                                        <p:attrNameLst>
                                          <p:attrName>style.opacity</p:attrName>
                                        </p:attrNameLst>
                                      </p:cBhvr>
                                      <p:to>
                                        <p:strVal val="0.5"/>
                                      </p:to>
                                    </p:set>
                                    <p:animEffect filter="image" prLst="opacity: 0.5">
                                      <p:cBhvr rctx="IE">
                                        <p:cTn id="163" dur="indefinite"/>
                                        <p:tgtEl>
                                          <p:spTgt spid="4"/>
                                        </p:tgtEl>
                                      </p:cBhvr>
                                    </p:animEffect>
                                  </p:childTnLst>
                                </p:cTn>
                              </p:par>
                              <p:par>
                                <p:cTn id="164" presetID="9" presetClass="emph" presetSubtype="0" grpId="1" nodeType="withEffect">
                                  <p:stCondLst>
                                    <p:cond delay="0"/>
                                  </p:stCondLst>
                                  <p:childTnLst>
                                    <p:set>
                                      <p:cBhvr rctx="PPT">
                                        <p:cTn id="165" dur="indefinite"/>
                                        <p:tgtEl>
                                          <p:spTgt spid="6"/>
                                        </p:tgtEl>
                                        <p:attrNameLst>
                                          <p:attrName>style.opacity</p:attrName>
                                        </p:attrNameLst>
                                      </p:cBhvr>
                                      <p:to>
                                        <p:strVal val="0.5"/>
                                      </p:to>
                                    </p:set>
                                    <p:animEffect filter="image" prLst="opacity: 0.5">
                                      <p:cBhvr rctx="IE">
                                        <p:cTn id="166" dur="indefinite"/>
                                        <p:tgtEl>
                                          <p:spTgt spid="6"/>
                                        </p:tgtEl>
                                      </p:cBhvr>
                                    </p:animEffect>
                                  </p:childTnLst>
                                </p:cTn>
                              </p:par>
                              <p:par>
                                <p:cTn id="167" presetID="9" presetClass="emph" presetSubtype="0" grpId="1" nodeType="withEffect">
                                  <p:stCondLst>
                                    <p:cond delay="0"/>
                                  </p:stCondLst>
                                  <p:childTnLst>
                                    <p:set>
                                      <p:cBhvr rctx="PPT">
                                        <p:cTn id="168" dur="indefinite"/>
                                        <p:tgtEl>
                                          <p:spTgt spid="49"/>
                                        </p:tgtEl>
                                        <p:attrNameLst>
                                          <p:attrName>style.opacity</p:attrName>
                                        </p:attrNameLst>
                                      </p:cBhvr>
                                      <p:to>
                                        <p:strVal val="0.5"/>
                                      </p:to>
                                    </p:set>
                                    <p:animEffect filter="image" prLst="opacity: 0.5">
                                      <p:cBhvr rctx="IE">
                                        <p:cTn id="169" dur="indefinite"/>
                                        <p:tgtEl>
                                          <p:spTgt spid="49"/>
                                        </p:tgtEl>
                                      </p:cBhvr>
                                    </p:animEffect>
                                  </p:childTnLst>
                                </p:cTn>
                              </p:par>
                              <p:par>
                                <p:cTn id="170" presetID="9" presetClass="emph" presetSubtype="0" nodeType="withEffect">
                                  <p:stCondLst>
                                    <p:cond delay="0"/>
                                  </p:stCondLst>
                                  <p:childTnLst>
                                    <p:set>
                                      <p:cBhvr rctx="PPT">
                                        <p:cTn id="171" dur="indefinite"/>
                                        <p:tgtEl>
                                          <p:spTgt spid="50"/>
                                        </p:tgtEl>
                                        <p:attrNameLst>
                                          <p:attrName>style.opacity</p:attrName>
                                        </p:attrNameLst>
                                      </p:cBhvr>
                                      <p:to>
                                        <p:strVal val="0.5"/>
                                      </p:to>
                                    </p:set>
                                    <p:animEffect filter="image" prLst="opacity: 0.5">
                                      <p:cBhvr rctx="IE">
                                        <p:cTn id="172" dur="indefinite"/>
                                        <p:tgtEl>
                                          <p:spTgt spid="50"/>
                                        </p:tgtEl>
                                      </p:cBhvr>
                                    </p:animEffect>
                                  </p:childTnLst>
                                </p:cTn>
                              </p:par>
                              <p:par>
                                <p:cTn id="173" presetID="9" presetClass="emph" presetSubtype="0" grpId="1" nodeType="withEffect">
                                  <p:stCondLst>
                                    <p:cond delay="0"/>
                                  </p:stCondLst>
                                  <p:childTnLst>
                                    <p:set>
                                      <p:cBhvr rctx="PPT">
                                        <p:cTn id="174" dur="indefinite"/>
                                        <p:tgtEl>
                                          <p:spTgt spid="22"/>
                                        </p:tgtEl>
                                        <p:attrNameLst>
                                          <p:attrName>style.opacity</p:attrName>
                                        </p:attrNameLst>
                                      </p:cBhvr>
                                      <p:to>
                                        <p:strVal val="0.5"/>
                                      </p:to>
                                    </p:set>
                                    <p:animEffect filter="image" prLst="opacity: 0.5">
                                      <p:cBhvr rctx="IE">
                                        <p:cTn id="175" dur="indefinite"/>
                                        <p:tgtEl>
                                          <p:spTgt spid="22"/>
                                        </p:tgtEl>
                                      </p:cBhvr>
                                    </p:animEffect>
                                  </p:childTnLst>
                                </p:cTn>
                              </p:par>
                              <p:par>
                                <p:cTn id="176" presetID="9" presetClass="emph" presetSubtype="0" grpId="1" nodeType="withEffect">
                                  <p:stCondLst>
                                    <p:cond delay="0"/>
                                  </p:stCondLst>
                                  <p:childTnLst>
                                    <p:set>
                                      <p:cBhvr rctx="PPT">
                                        <p:cTn id="177" dur="indefinite"/>
                                        <p:tgtEl>
                                          <p:spTgt spid="51"/>
                                        </p:tgtEl>
                                        <p:attrNameLst>
                                          <p:attrName>style.opacity</p:attrName>
                                        </p:attrNameLst>
                                      </p:cBhvr>
                                      <p:to>
                                        <p:strVal val="0.5"/>
                                      </p:to>
                                    </p:set>
                                    <p:animEffect filter="image" prLst="opacity: 0.5">
                                      <p:cBhvr rctx="IE">
                                        <p:cTn id="178" dur="indefinite"/>
                                        <p:tgtEl>
                                          <p:spTgt spid="51"/>
                                        </p:tgtEl>
                                      </p:cBhvr>
                                    </p:animEffect>
                                  </p:childTnLst>
                                </p:cTn>
                              </p:par>
                              <p:par>
                                <p:cTn id="179" presetID="9" presetClass="emph" presetSubtype="0" nodeType="withEffect">
                                  <p:stCondLst>
                                    <p:cond delay="0"/>
                                  </p:stCondLst>
                                  <p:childTnLst>
                                    <p:set>
                                      <p:cBhvr rctx="PPT">
                                        <p:cTn id="180" dur="indefinite"/>
                                        <p:tgtEl>
                                          <p:spTgt spid="60"/>
                                        </p:tgtEl>
                                        <p:attrNameLst>
                                          <p:attrName>style.opacity</p:attrName>
                                        </p:attrNameLst>
                                      </p:cBhvr>
                                      <p:to>
                                        <p:strVal val="0.5"/>
                                      </p:to>
                                    </p:set>
                                    <p:animEffect filter="image" prLst="opacity: 0.5">
                                      <p:cBhvr rctx="IE">
                                        <p:cTn id="181" dur="indefinite"/>
                                        <p:tgtEl>
                                          <p:spTgt spid="60"/>
                                        </p:tgtEl>
                                      </p:cBhvr>
                                    </p:animEffect>
                                  </p:childTnLst>
                                </p:cTn>
                              </p:par>
                              <p:par>
                                <p:cTn id="182" presetID="9" presetClass="emph" presetSubtype="0" nodeType="withEffect">
                                  <p:stCondLst>
                                    <p:cond delay="0"/>
                                  </p:stCondLst>
                                  <p:childTnLst>
                                    <p:set>
                                      <p:cBhvr rctx="PPT">
                                        <p:cTn id="183" dur="indefinite"/>
                                        <p:tgtEl>
                                          <p:spTgt spid="61"/>
                                        </p:tgtEl>
                                        <p:attrNameLst>
                                          <p:attrName>style.opacity</p:attrName>
                                        </p:attrNameLst>
                                      </p:cBhvr>
                                      <p:to>
                                        <p:strVal val="0.5"/>
                                      </p:to>
                                    </p:set>
                                    <p:animEffect filter="image" prLst="opacity: 0.5">
                                      <p:cBhvr rctx="IE">
                                        <p:cTn id="184" dur="indefinite"/>
                                        <p:tgtEl>
                                          <p:spTgt spid="61"/>
                                        </p:tgtEl>
                                      </p:cBhvr>
                                    </p:animEffect>
                                  </p:childTnLst>
                                </p:cTn>
                              </p:par>
                              <p:par>
                                <p:cTn id="185" presetID="9" presetClass="emph" presetSubtype="0" nodeType="withEffect">
                                  <p:stCondLst>
                                    <p:cond delay="0"/>
                                  </p:stCondLst>
                                  <p:childTnLst>
                                    <p:set>
                                      <p:cBhvr rctx="PPT">
                                        <p:cTn id="186" dur="indefinite"/>
                                        <p:tgtEl>
                                          <p:spTgt spid="62"/>
                                        </p:tgtEl>
                                        <p:attrNameLst>
                                          <p:attrName>style.opacity</p:attrName>
                                        </p:attrNameLst>
                                      </p:cBhvr>
                                      <p:to>
                                        <p:strVal val="0.5"/>
                                      </p:to>
                                    </p:set>
                                    <p:animEffect filter="image" prLst="opacity: 0.5">
                                      <p:cBhvr rctx="IE">
                                        <p:cTn id="187" dur="indefinite"/>
                                        <p:tgtEl>
                                          <p:spTgt spid="62"/>
                                        </p:tgtEl>
                                      </p:cBhvr>
                                    </p:animEffect>
                                  </p:childTnLst>
                                </p:cTn>
                              </p:par>
                              <p:par>
                                <p:cTn id="188" presetID="9" presetClass="emph" presetSubtype="0" nodeType="withEffect">
                                  <p:stCondLst>
                                    <p:cond delay="0"/>
                                  </p:stCondLst>
                                  <p:childTnLst>
                                    <p:set>
                                      <p:cBhvr rctx="PPT">
                                        <p:cTn id="189" dur="indefinite"/>
                                        <p:tgtEl>
                                          <p:spTgt spid="73"/>
                                        </p:tgtEl>
                                        <p:attrNameLst>
                                          <p:attrName>style.opacity</p:attrName>
                                        </p:attrNameLst>
                                      </p:cBhvr>
                                      <p:to>
                                        <p:strVal val="0.5"/>
                                      </p:to>
                                    </p:set>
                                    <p:animEffect filter="image" prLst="opacity: 0.5">
                                      <p:cBhvr rctx="IE">
                                        <p:cTn id="190" dur="indefinite"/>
                                        <p:tgtEl>
                                          <p:spTgt spid="73"/>
                                        </p:tgtEl>
                                      </p:cBhvr>
                                    </p:animEffect>
                                  </p:childTnLst>
                                </p:cTn>
                              </p:par>
                              <p:par>
                                <p:cTn id="191" presetID="9" presetClass="emph" presetSubtype="0" nodeType="withEffect">
                                  <p:stCondLst>
                                    <p:cond delay="0"/>
                                  </p:stCondLst>
                                  <p:childTnLst>
                                    <p:set>
                                      <p:cBhvr rctx="PPT">
                                        <p:cTn id="192" dur="indefinite"/>
                                        <p:tgtEl>
                                          <p:spTgt spid="76"/>
                                        </p:tgtEl>
                                        <p:attrNameLst>
                                          <p:attrName>style.opacity</p:attrName>
                                        </p:attrNameLst>
                                      </p:cBhvr>
                                      <p:to>
                                        <p:strVal val="0.5"/>
                                      </p:to>
                                    </p:set>
                                    <p:animEffect filter="image" prLst="opacity: 0.5">
                                      <p:cBhvr rctx="IE">
                                        <p:cTn id="193" dur="indefinite"/>
                                        <p:tgtEl>
                                          <p:spTgt spid="76"/>
                                        </p:tgtEl>
                                      </p:cBhvr>
                                    </p:animEffect>
                                  </p:childTnLst>
                                </p:cTn>
                              </p:par>
                              <p:par>
                                <p:cTn id="194" presetID="9" presetClass="emph" presetSubtype="0" nodeType="withEffect">
                                  <p:stCondLst>
                                    <p:cond delay="0"/>
                                  </p:stCondLst>
                                  <p:childTnLst>
                                    <p:set>
                                      <p:cBhvr rctx="PPT">
                                        <p:cTn id="195" dur="indefinite"/>
                                        <p:tgtEl>
                                          <p:spTgt spid="88"/>
                                        </p:tgtEl>
                                        <p:attrNameLst>
                                          <p:attrName>style.opacity</p:attrName>
                                        </p:attrNameLst>
                                      </p:cBhvr>
                                      <p:to>
                                        <p:strVal val="0.5"/>
                                      </p:to>
                                    </p:set>
                                    <p:animEffect filter="image" prLst="opacity: 0.5">
                                      <p:cBhvr rctx="IE">
                                        <p:cTn id="196" dur="indefinite"/>
                                        <p:tgtEl>
                                          <p:spTgt spid="88"/>
                                        </p:tgtEl>
                                      </p:cBhvr>
                                    </p:animEffect>
                                  </p:childTnLst>
                                </p:cTn>
                              </p:par>
                              <p:par>
                                <p:cTn id="197" presetID="9" presetClass="emph" presetSubtype="0" nodeType="withEffect">
                                  <p:stCondLst>
                                    <p:cond delay="0"/>
                                  </p:stCondLst>
                                  <p:childTnLst>
                                    <p:set>
                                      <p:cBhvr rctx="PPT">
                                        <p:cTn id="198" dur="indefinite"/>
                                        <p:tgtEl>
                                          <p:spTgt spid="96"/>
                                        </p:tgtEl>
                                        <p:attrNameLst>
                                          <p:attrName>style.opacity</p:attrName>
                                        </p:attrNameLst>
                                      </p:cBhvr>
                                      <p:to>
                                        <p:strVal val="0.5"/>
                                      </p:to>
                                    </p:set>
                                    <p:animEffect filter="image" prLst="opacity: 0.5">
                                      <p:cBhvr rctx="IE">
                                        <p:cTn id="199" dur="indefinite"/>
                                        <p:tgtEl>
                                          <p:spTgt spid="96"/>
                                        </p:tgtEl>
                                      </p:cBhvr>
                                    </p:animEffect>
                                  </p:childTnLst>
                                </p:cTn>
                              </p:par>
                              <p:par>
                                <p:cTn id="200" presetID="9" presetClass="emph" presetSubtype="0" nodeType="withEffect">
                                  <p:stCondLst>
                                    <p:cond delay="0"/>
                                  </p:stCondLst>
                                  <p:childTnLst>
                                    <p:set>
                                      <p:cBhvr rctx="PPT">
                                        <p:cTn id="201" dur="indefinite"/>
                                        <p:tgtEl>
                                          <p:spTgt spid="101"/>
                                        </p:tgtEl>
                                        <p:attrNameLst>
                                          <p:attrName>style.opacity</p:attrName>
                                        </p:attrNameLst>
                                      </p:cBhvr>
                                      <p:to>
                                        <p:strVal val="0.5"/>
                                      </p:to>
                                    </p:set>
                                    <p:animEffect filter="image" prLst="opacity: 0.5">
                                      <p:cBhvr rctx="IE">
                                        <p:cTn id="202" dur="indefinite"/>
                                        <p:tgtEl>
                                          <p:spTgt spid="101"/>
                                        </p:tgtEl>
                                      </p:cBhvr>
                                    </p:animEffect>
                                  </p:childTnLst>
                                </p:cTn>
                              </p:par>
                              <p:par>
                                <p:cTn id="203" presetID="9" presetClass="emph" presetSubtype="0" nodeType="withEffect">
                                  <p:stCondLst>
                                    <p:cond delay="0"/>
                                  </p:stCondLst>
                                  <p:childTnLst>
                                    <p:set>
                                      <p:cBhvr rctx="PPT">
                                        <p:cTn id="204" dur="indefinite"/>
                                        <p:tgtEl>
                                          <p:spTgt spid="105"/>
                                        </p:tgtEl>
                                        <p:attrNameLst>
                                          <p:attrName>style.opacity</p:attrName>
                                        </p:attrNameLst>
                                      </p:cBhvr>
                                      <p:to>
                                        <p:strVal val="0.5"/>
                                      </p:to>
                                    </p:set>
                                    <p:animEffect filter="image" prLst="opacity: 0.5">
                                      <p:cBhvr rctx="IE">
                                        <p:cTn id="205" dur="indefinite"/>
                                        <p:tgtEl>
                                          <p:spTgt spid="105"/>
                                        </p:tgtEl>
                                      </p:cBhvr>
                                    </p:animEffect>
                                  </p:childTnLst>
                                </p:cTn>
                              </p:par>
                              <p:par>
                                <p:cTn id="206" presetID="9" presetClass="emph" presetSubtype="0" nodeType="withEffect">
                                  <p:stCondLst>
                                    <p:cond delay="0"/>
                                  </p:stCondLst>
                                  <p:childTnLst>
                                    <p:set>
                                      <p:cBhvr rctx="PPT">
                                        <p:cTn id="207" dur="indefinite"/>
                                        <p:tgtEl>
                                          <p:spTgt spid="108"/>
                                        </p:tgtEl>
                                        <p:attrNameLst>
                                          <p:attrName>style.opacity</p:attrName>
                                        </p:attrNameLst>
                                      </p:cBhvr>
                                      <p:to>
                                        <p:strVal val="0.5"/>
                                      </p:to>
                                    </p:set>
                                    <p:animEffect filter="image" prLst="opacity: 0.5">
                                      <p:cBhvr rctx="IE">
                                        <p:cTn id="208" dur="indefinite"/>
                                        <p:tgtEl>
                                          <p:spTgt spid="108"/>
                                        </p:tgtEl>
                                      </p:cBhvr>
                                    </p:animEffect>
                                  </p:childTnLst>
                                </p:cTn>
                              </p:par>
                              <p:par>
                                <p:cTn id="209" presetID="9" presetClass="emph" presetSubtype="0" grpId="1" nodeType="withEffect">
                                  <p:stCondLst>
                                    <p:cond delay="0"/>
                                  </p:stCondLst>
                                  <p:childTnLst>
                                    <p:set>
                                      <p:cBhvr rctx="PPT">
                                        <p:cTn id="210" dur="indefinite"/>
                                        <p:tgtEl>
                                          <p:spTgt spid="41"/>
                                        </p:tgtEl>
                                        <p:attrNameLst>
                                          <p:attrName>style.opacity</p:attrName>
                                        </p:attrNameLst>
                                      </p:cBhvr>
                                      <p:to>
                                        <p:strVal val="0.5"/>
                                      </p:to>
                                    </p:set>
                                    <p:animEffect filter="image" prLst="opacity: 0.5">
                                      <p:cBhvr rctx="IE">
                                        <p:cTn id="211" dur="indefinite"/>
                                        <p:tgtEl>
                                          <p:spTgt spid="41"/>
                                        </p:tgtEl>
                                      </p:cBhvr>
                                    </p:animEffect>
                                  </p:childTnLst>
                                </p:cTn>
                              </p:par>
                              <p:par>
                                <p:cTn id="212" presetID="9" presetClass="emph" presetSubtype="0" grpId="1" nodeType="withEffect">
                                  <p:stCondLst>
                                    <p:cond delay="0"/>
                                  </p:stCondLst>
                                  <p:childTnLst>
                                    <p:set>
                                      <p:cBhvr rctx="PPT">
                                        <p:cTn id="213" dur="indefinite"/>
                                        <p:tgtEl>
                                          <p:spTgt spid="46"/>
                                        </p:tgtEl>
                                        <p:attrNameLst>
                                          <p:attrName>style.opacity</p:attrName>
                                        </p:attrNameLst>
                                      </p:cBhvr>
                                      <p:to>
                                        <p:strVal val="0.5"/>
                                      </p:to>
                                    </p:set>
                                    <p:animEffect filter="image" prLst="opacity: 0.5">
                                      <p:cBhvr rctx="IE">
                                        <p:cTn id="214" dur="indefinite"/>
                                        <p:tgtEl>
                                          <p:spTgt spid="46"/>
                                        </p:tgtEl>
                                      </p:cBhvr>
                                    </p:animEffect>
                                  </p:childTnLst>
                                </p:cTn>
                              </p:par>
                              <p:par>
                                <p:cTn id="215" presetID="9" presetClass="emph" presetSubtype="0" nodeType="withEffect">
                                  <p:stCondLst>
                                    <p:cond delay="0"/>
                                  </p:stCondLst>
                                  <p:childTnLst>
                                    <p:set>
                                      <p:cBhvr rctx="PPT">
                                        <p:cTn id="216" dur="indefinite"/>
                                        <p:tgtEl>
                                          <p:spTgt spid="47"/>
                                        </p:tgtEl>
                                        <p:attrNameLst>
                                          <p:attrName>style.opacity</p:attrName>
                                        </p:attrNameLst>
                                      </p:cBhvr>
                                      <p:to>
                                        <p:strVal val="0.5"/>
                                      </p:to>
                                    </p:set>
                                    <p:animEffect filter="image" prLst="opacity: 0.5">
                                      <p:cBhvr rctx="IE">
                                        <p:cTn id="217" dur="indefinite"/>
                                        <p:tgtEl>
                                          <p:spTgt spid="47"/>
                                        </p:tgtEl>
                                      </p:cBhvr>
                                    </p:animEffect>
                                  </p:childTnLst>
                                </p:cTn>
                              </p:par>
                              <p:par>
                                <p:cTn id="218" presetID="9" presetClass="emph" presetSubtype="0" nodeType="withEffect">
                                  <p:stCondLst>
                                    <p:cond delay="0"/>
                                  </p:stCondLst>
                                  <p:childTnLst>
                                    <p:set>
                                      <p:cBhvr rctx="PPT">
                                        <p:cTn id="219" dur="indefinite"/>
                                        <p:tgtEl>
                                          <p:spTgt spid="48"/>
                                        </p:tgtEl>
                                        <p:attrNameLst>
                                          <p:attrName>style.opacity</p:attrName>
                                        </p:attrNameLst>
                                      </p:cBhvr>
                                      <p:to>
                                        <p:strVal val="0.5"/>
                                      </p:to>
                                    </p:set>
                                    <p:animEffect filter="image" prLst="opacity: 0.5">
                                      <p:cBhvr rctx="IE">
                                        <p:cTn id="220" dur="indefinite"/>
                                        <p:tgtEl>
                                          <p:spTgt spid="48"/>
                                        </p:tgtEl>
                                      </p:cBhvr>
                                    </p:animEffect>
                                  </p:childTnLst>
                                </p:cTn>
                              </p:par>
                              <p:par>
                                <p:cTn id="221" presetID="9" presetClass="emph" presetSubtype="0" grpId="1" nodeType="withEffect">
                                  <p:stCondLst>
                                    <p:cond delay="0"/>
                                  </p:stCondLst>
                                  <p:childTnLst>
                                    <p:set>
                                      <p:cBhvr rctx="PPT">
                                        <p:cTn id="222" dur="indefinite"/>
                                        <p:tgtEl>
                                          <p:spTgt spid="52"/>
                                        </p:tgtEl>
                                        <p:attrNameLst>
                                          <p:attrName>style.opacity</p:attrName>
                                        </p:attrNameLst>
                                      </p:cBhvr>
                                      <p:to>
                                        <p:strVal val="0.5"/>
                                      </p:to>
                                    </p:set>
                                    <p:animEffect filter="image" prLst="opacity: 0.5">
                                      <p:cBhvr rctx="IE">
                                        <p:cTn id="223" dur="indefinite"/>
                                        <p:tgtEl>
                                          <p:spTgt spid="52"/>
                                        </p:tgtEl>
                                      </p:cBhvr>
                                    </p:animEffect>
                                  </p:childTnLst>
                                </p:cTn>
                              </p:par>
                              <p:par>
                                <p:cTn id="224" presetID="9" presetClass="emph" presetSubtype="0" nodeType="withEffect">
                                  <p:stCondLst>
                                    <p:cond delay="0"/>
                                  </p:stCondLst>
                                  <p:childTnLst>
                                    <p:set>
                                      <p:cBhvr rctx="PPT">
                                        <p:cTn id="225" dur="indefinite"/>
                                        <p:tgtEl>
                                          <p:spTgt spid="54"/>
                                        </p:tgtEl>
                                        <p:attrNameLst>
                                          <p:attrName>style.opacity</p:attrName>
                                        </p:attrNameLst>
                                      </p:cBhvr>
                                      <p:to>
                                        <p:strVal val="0.5"/>
                                      </p:to>
                                    </p:set>
                                    <p:animEffect filter="image" prLst="opacity: 0.5">
                                      <p:cBhvr rctx="IE">
                                        <p:cTn id="226" dur="indefinite"/>
                                        <p:tgtEl>
                                          <p:spTgt spid="54"/>
                                        </p:tgtEl>
                                      </p:cBhvr>
                                    </p:animEffect>
                                  </p:childTnLst>
                                </p:cTn>
                              </p:par>
                              <p:par>
                                <p:cTn id="227" presetID="9" presetClass="emph" presetSubtype="0" grpId="1" nodeType="withEffect">
                                  <p:stCondLst>
                                    <p:cond delay="0"/>
                                  </p:stCondLst>
                                  <p:childTnLst>
                                    <p:set>
                                      <p:cBhvr rctx="PPT">
                                        <p:cTn id="228" dur="indefinite"/>
                                        <p:tgtEl>
                                          <p:spTgt spid="56"/>
                                        </p:tgtEl>
                                        <p:attrNameLst>
                                          <p:attrName>style.opacity</p:attrName>
                                        </p:attrNameLst>
                                      </p:cBhvr>
                                      <p:to>
                                        <p:strVal val="0.5"/>
                                      </p:to>
                                    </p:set>
                                    <p:animEffect filter="image" prLst="opacity: 0.5">
                                      <p:cBhvr rctx="IE">
                                        <p:cTn id="229" dur="indefinite"/>
                                        <p:tgtEl>
                                          <p:spTgt spid="56"/>
                                        </p:tgtEl>
                                      </p:cBhvr>
                                    </p:animEffect>
                                  </p:childTnLst>
                                </p:cTn>
                              </p:par>
                              <p:par>
                                <p:cTn id="230" presetID="9" presetClass="emph" presetSubtype="0" grpId="1" nodeType="withEffect">
                                  <p:stCondLst>
                                    <p:cond delay="0"/>
                                  </p:stCondLst>
                                  <p:childTnLst>
                                    <p:set>
                                      <p:cBhvr rctx="PPT">
                                        <p:cTn id="231" dur="indefinite"/>
                                        <p:tgtEl>
                                          <p:spTgt spid="57"/>
                                        </p:tgtEl>
                                        <p:attrNameLst>
                                          <p:attrName>style.opacity</p:attrName>
                                        </p:attrNameLst>
                                      </p:cBhvr>
                                      <p:to>
                                        <p:strVal val="0.5"/>
                                      </p:to>
                                    </p:set>
                                    <p:animEffect filter="image" prLst="opacity: 0.5">
                                      <p:cBhvr rctx="IE">
                                        <p:cTn id="232" dur="indefinite"/>
                                        <p:tgtEl>
                                          <p:spTgt spid="57"/>
                                        </p:tgtEl>
                                      </p:cBhvr>
                                    </p:animEffect>
                                  </p:childTnLst>
                                </p:cTn>
                              </p:par>
                              <p:par>
                                <p:cTn id="233" presetID="9" presetClass="emph" presetSubtype="0" grpId="1" nodeType="withEffect">
                                  <p:stCondLst>
                                    <p:cond delay="0"/>
                                  </p:stCondLst>
                                  <p:childTnLst>
                                    <p:set>
                                      <p:cBhvr rctx="PPT">
                                        <p:cTn id="234" dur="indefinite"/>
                                        <p:tgtEl>
                                          <p:spTgt spid="58"/>
                                        </p:tgtEl>
                                        <p:attrNameLst>
                                          <p:attrName>style.opacity</p:attrName>
                                        </p:attrNameLst>
                                      </p:cBhvr>
                                      <p:to>
                                        <p:strVal val="0.5"/>
                                      </p:to>
                                    </p:set>
                                    <p:animEffect filter="image" prLst="opacity: 0.5">
                                      <p:cBhvr rctx="IE">
                                        <p:cTn id="235" dur="indefinite"/>
                                        <p:tgtEl>
                                          <p:spTgt spid="58"/>
                                        </p:tgtEl>
                                      </p:cBhvr>
                                    </p:animEffect>
                                  </p:childTnLst>
                                </p:cTn>
                              </p:par>
                              <p:par>
                                <p:cTn id="236" presetID="9" presetClass="emph" presetSubtype="0" nodeType="withEffect">
                                  <p:stCondLst>
                                    <p:cond delay="0"/>
                                  </p:stCondLst>
                                  <p:childTnLst>
                                    <p:set>
                                      <p:cBhvr rctx="PPT">
                                        <p:cTn id="237" dur="indefinite"/>
                                        <p:tgtEl>
                                          <p:spTgt spid="59"/>
                                        </p:tgtEl>
                                        <p:attrNameLst>
                                          <p:attrName>style.opacity</p:attrName>
                                        </p:attrNameLst>
                                      </p:cBhvr>
                                      <p:to>
                                        <p:strVal val="0.5"/>
                                      </p:to>
                                    </p:set>
                                    <p:animEffect filter="image" prLst="opacity: 0.5">
                                      <p:cBhvr rctx="IE">
                                        <p:cTn id="238" dur="indefinite"/>
                                        <p:tgtEl>
                                          <p:spTgt spid="59"/>
                                        </p:tgtEl>
                                      </p:cBhvr>
                                    </p:animEffect>
                                  </p:childTnLst>
                                </p:cTn>
                              </p:par>
                              <p:par>
                                <p:cTn id="239" presetID="9" presetClass="emph" presetSubtype="0" nodeType="withEffect">
                                  <p:stCondLst>
                                    <p:cond delay="0"/>
                                  </p:stCondLst>
                                  <p:childTnLst>
                                    <p:set>
                                      <p:cBhvr rctx="PPT">
                                        <p:cTn id="240" dur="indefinite"/>
                                        <p:tgtEl>
                                          <p:spTgt spid="63"/>
                                        </p:tgtEl>
                                        <p:attrNameLst>
                                          <p:attrName>style.opacity</p:attrName>
                                        </p:attrNameLst>
                                      </p:cBhvr>
                                      <p:to>
                                        <p:strVal val="0.5"/>
                                      </p:to>
                                    </p:set>
                                    <p:animEffect filter="image" prLst="opacity: 0.5">
                                      <p:cBhvr rctx="IE">
                                        <p:cTn id="241" dur="indefinite"/>
                                        <p:tgtEl>
                                          <p:spTgt spid="63"/>
                                        </p:tgtEl>
                                      </p:cBhvr>
                                    </p:animEffect>
                                  </p:childTnLst>
                                </p:cTn>
                              </p:par>
                              <p:par>
                                <p:cTn id="242" presetID="9" presetClass="emph" presetSubtype="0" nodeType="withEffect">
                                  <p:stCondLst>
                                    <p:cond delay="0"/>
                                  </p:stCondLst>
                                  <p:childTnLst>
                                    <p:set>
                                      <p:cBhvr rctx="PPT">
                                        <p:cTn id="243" dur="indefinite"/>
                                        <p:tgtEl>
                                          <p:spTgt spid="64"/>
                                        </p:tgtEl>
                                        <p:attrNameLst>
                                          <p:attrName>style.opacity</p:attrName>
                                        </p:attrNameLst>
                                      </p:cBhvr>
                                      <p:to>
                                        <p:strVal val="0.5"/>
                                      </p:to>
                                    </p:set>
                                    <p:animEffect filter="image" prLst="opacity: 0.5">
                                      <p:cBhvr rctx="IE">
                                        <p:cTn id="244" dur="indefinite"/>
                                        <p:tgtEl>
                                          <p:spTgt spid="64"/>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nodeType="clickEffect">
                                  <p:stCondLst>
                                    <p:cond delay="0"/>
                                  </p:stCondLst>
                                  <p:childTnLst>
                                    <p:set>
                                      <p:cBhvr>
                                        <p:cTn id="248" dur="1" fill="hold">
                                          <p:stCondLst>
                                            <p:cond delay="0"/>
                                          </p:stCondLst>
                                        </p:cTn>
                                        <p:tgtEl>
                                          <p:spTgt spid="68"/>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nodeType="clickEffect">
                                  <p:stCondLst>
                                    <p:cond delay="0"/>
                                  </p:stCondLst>
                                  <p:childTnLst>
                                    <p:set>
                                      <p:cBhvr>
                                        <p:cTn id="2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53" grpId="0" animBg="1"/>
      <p:bldP spid="53" grpId="1" animBg="1"/>
      <p:bldP spid="4" grpId="0" animBg="1"/>
      <p:bldP spid="4" grpId="1" animBg="1"/>
      <p:bldP spid="6" grpId="0" animBg="1"/>
      <p:bldP spid="6" grpId="1" animBg="1"/>
      <p:bldP spid="49" grpId="0" animBg="1"/>
      <p:bldP spid="49" grpId="1" animBg="1"/>
      <p:bldP spid="22" grpId="0" animBg="1"/>
      <p:bldP spid="22" grpId="1" animBg="1"/>
      <p:bldP spid="51" grpId="0" animBg="1"/>
      <p:bldP spid="51" grpId="1" animBg="1"/>
      <p:bldP spid="41" grpId="0" animBg="1"/>
      <p:bldP spid="41" grpId="1" animBg="1"/>
      <p:bldP spid="46" grpId="0" animBg="1"/>
      <p:bldP spid="46" grpId="1" animBg="1"/>
      <p:bldP spid="52" grpId="0" animBg="1"/>
      <p:bldP spid="52" grpId="1" animBg="1"/>
      <p:bldP spid="56" grpId="0" animBg="1"/>
      <p:bldP spid="56" grpId="1" animBg="1"/>
      <p:bldP spid="57" grpId="0" animBg="1"/>
      <p:bldP spid="57" grpId="1" animBg="1"/>
      <p:bldP spid="58" grpId="0" animBg="1"/>
      <p:bldP spid="58" grpId="1"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smtClean="0"/>
              <a:t>Πρόγραμμα σεμιναρίου</a:t>
            </a:r>
            <a:endParaRPr lang="en-US" b="1" dirty="0"/>
          </a:p>
        </p:txBody>
      </p:sp>
      <p:sp>
        <p:nvSpPr>
          <p:cNvPr id="3" name="Content Placeholder 2"/>
          <p:cNvSpPr>
            <a:spLocks noGrp="1"/>
          </p:cNvSpPr>
          <p:nvPr>
            <p:ph idx="1"/>
          </p:nvPr>
        </p:nvSpPr>
        <p:spPr/>
        <p:txBody>
          <a:bodyPr/>
          <a:lstStyle/>
          <a:p>
            <a:pPr>
              <a:buFont typeface="Arial"/>
              <a:buChar char="•"/>
            </a:pPr>
            <a:r>
              <a:rPr lang="el-GR" dirty="0" smtClean="0"/>
              <a:t>Εισαγωγή για </a:t>
            </a:r>
            <a:r>
              <a:rPr lang="el-GR" smtClean="0"/>
              <a:t>το πλ</a:t>
            </a:r>
            <a:r>
              <a:rPr lang="el-GR" smtClean="0"/>
              <a:t>αίσιο</a:t>
            </a:r>
            <a:endParaRPr lang="el-GR" dirty="0" smtClean="0"/>
          </a:p>
          <a:p>
            <a:pPr>
              <a:buFont typeface="Arial"/>
              <a:buChar char="•"/>
            </a:pPr>
            <a:r>
              <a:rPr lang="el-GR" dirty="0" smtClean="0"/>
              <a:t>Από τα ανοικτά στα </a:t>
            </a:r>
            <a:r>
              <a:rPr lang="el-GR" dirty="0"/>
              <a:t>Σ</a:t>
            </a:r>
            <a:r>
              <a:rPr lang="el-GR" dirty="0" smtClean="0"/>
              <a:t>υνδεμένα Δεδομένα</a:t>
            </a:r>
            <a:endParaRPr lang="en-US" dirty="0" smtClean="0"/>
          </a:p>
          <a:p>
            <a:pPr>
              <a:buFont typeface="Arial"/>
              <a:buChar char="•"/>
            </a:pPr>
            <a:r>
              <a:rPr lang="el-GR" dirty="0" smtClean="0"/>
              <a:t>Βουτιά </a:t>
            </a:r>
            <a:r>
              <a:rPr lang="el-GR" dirty="0" smtClean="0"/>
              <a:t>στα... Δεδομένα !!!</a:t>
            </a:r>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27549379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sz="3600" dirty="0" smtClean="0">
                <a:solidFill>
                  <a:schemeClr val="tx1"/>
                </a:solidFill>
              </a:rPr>
              <a:t>Δημόσιες προμήθειες</a:t>
            </a:r>
          </a:p>
          <a:p>
            <a:pPr marL="457200" indent="-457200" algn="l">
              <a:buFont typeface="Arial"/>
              <a:buChar char="•"/>
            </a:pPr>
            <a:r>
              <a:rPr lang="el-GR" sz="3600" dirty="0" smtClean="0">
                <a:solidFill>
                  <a:schemeClr val="tx1"/>
                </a:solidFill>
              </a:rPr>
              <a:t>Επιδοτήσεις</a:t>
            </a:r>
          </a:p>
          <a:p>
            <a:pPr marL="457200" indent="-457200" algn="l">
              <a:buFont typeface="Arial"/>
              <a:buChar char="•"/>
            </a:pPr>
            <a:r>
              <a:rPr lang="el-GR" sz="3600" dirty="0" smtClean="0">
                <a:solidFill>
                  <a:schemeClr val="tx1"/>
                </a:solidFill>
              </a:rPr>
              <a:t>Προϋπολογισμοί</a:t>
            </a:r>
          </a:p>
          <a:p>
            <a:pPr marL="457200" indent="-457200" algn="l">
              <a:buFont typeface="Arial"/>
              <a:buChar char="•"/>
            </a:pPr>
            <a:r>
              <a:rPr lang="el-GR" sz="3600" dirty="0" smtClean="0">
                <a:solidFill>
                  <a:schemeClr val="tx1"/>
                </a:solidFill>
              </a:rPr>
              <a:t>Τιμές</a:t>
            </a:r>
          </a:p>
          <a:p>
            <a:pPr marL="457200" indent="-457200" algn="l">
              <a:buFont typeface="Arial"/>
              <a:buChar char="•"/>
            </a:pPr>
            <a:r>
              <a:rPr lang="el-GR" sz="3600" dirty="0" smtClean="0">
                <a:solidFill>
                  <a:srgbClr val="FF0000"/>
                </a:solidFill>
              </a:rPr>
              <a:t>Έλεγχοι &amp; Πρόστιμα</a:t>
            </a:r>
          </a:p>
          <a:p>
            <a:pPr marL="457200" indent="-457200" algn="l">
              <a:buFont typeface="Arial"/>
              <a:buChar char="•"/>
            </a:pPr>
            <a:r>
              <a:rPr lang="el-GR" sz="3600" dirty="0" smtClean="0">
                <a:solidFill>
                  <a:srgbClr val="FF0000"/>
                </a:solidFill>
              </a:rPr>
              <a:t>Διεθνή δεδομένα</a:t>
            </a:r>
            <a:r>
              <a:rPr lang="el-GR" sz="3600" dirty="0" smtClean="0">
                <a:solidFill>
                  <a:schemeClr val="tx1"/>
                </a:solidFill>
              </a:rPr>
              <a:t> </a:t>
            </a:r>
            <a:endParaRPr lang="el-GR" sz="3600" dirty="0">
              <a:solidFill>
                <a:schemeClr val="tx1"/>
              </a:solidFill>
            </a:endParaRPr>
          </a:p>
          <a:p>
            <a:endParaRPr lang="en-US" dirty="0"/>
          </a:p>
        </p:txBody>
      </p:sp>
      <p:sp>
        <p:nvSpPr>
          <p:cNvPr id="6"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l-GR" sz="4800" b="1" dirty="0" smtClean="0"/>
              <a:t>Θεματικά πεδία</a:t>
            </a:r>
            <a:endParaRPr lang="en-US" sz="4800" b="1" dirty="0"/>
          </a:p>
        </p:txBody>
      </p:sp>
    </p:spTree>
    <p:extLst>
      <p:ext uri="{BB962C8B-B14F-4D97-AF65-F5344CB8AC3E}">
        <p14:creationId xmlns:p14="http://schemas.microsoft.com/office/powerpoint/2010/main" val="556995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 Υπότιτλος"/>
          <p:cNvSpPr txBox="1">
            <a:spLocks/>
          </p:cNvSpPr>
          <p:nvPr/>
        </p:nvSpPr>
        <p:spPr>
          <a:xfrm>
            <a:off x="1285875" y="571500"/>
            <a:ext cx="6400800" cy="1752600"/>
          </a:xfrm>
          <a:prstGeom prst="rect">
            <a:avLst/>
          </a:prstGeom>
        </p:spPr>
        <p:txBody>
          <a:bodyPr>
            <a:normAutofit/>
          </a:bodyPr>
          <a:lstStyle/>
          <a:p>
            <a:pPr algn="ctr" fontAlgn="auto">
              <a:spcBef>
                <a:spcPct val="20000"/>
              </a:spcBef>
              <a:spcAft>
                <a:spcPts val="0"/>
              </a:spcAft>
              <a:buFont typeface="Arial" pitchFamily="34" charset="0"/>
              <a:buNone/>
              <a:defRPr/>
            </a:pPr>
            <a:endParaRPr lang="el-GR" sz="3200" dirty="0">
              <a:solidFill>
                <a:schemeClr val="tx1">
                  <a:tint val="75000"/>
                </a:schemeClr>
              </a:solidFill>
              <a:latin typeface="Trebuchet MS"/>
              <a:ea typeface="+mn-ea"/>
              <a:cs typeface="+mn-cs"/>
            </a:endParaRPr>
          </a:p>
        </p:txBody>
      </p:sp>
      <p:sp>
        <p:nvSpPr>
          <p:cNvPr id="10" name="Rectangle 2"/>
          <p:cNvSpPr txBox="1">
            <a:spLocks noChangeArrowheads="1"/>
          </p:cNvSpPr>
          <p:nvPr/>
        </p:nvSpPr>
        <p:spPr bwMode="auto">
          <a:xfrm>
            <a:off x="899592" y="260648"/>
            <a:ext cx="7344816"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Helvetica Neue"/>
                <a:ea typeface="ＭＳ Ｐゴシック" charset="-128"/>
                <a:cs typeface="ＭＳ Ｐゴシック" charset="-128"/>
              </a:defRPr>
            </a:lvl1pPr>
            <a:lvl2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eaLnBrk="1" hangingPunct="1"/>
            <a:endParaRPr lang="el-GR" sz="3200" dirty="0">
              <a:ea typeface="ＭＳ Ｐゴシック" charset="0"/>
              <a:cs typeface="Helvetica Neue"/>
            </a:endParaRPr>
          </a:p>
        </p:txBody>
      </p:sp>
      <p:sp>
        <p:nvSpPr>
          <p:cNvPr id="11" name="Content Placeholder 2"/>
          <p:cNvSpPr txBox="1">
            <a:spLocks/>
          </p:cNvSpPr>
          <p:nvPr/>
        </p:nvSpPr>
        <p:spPr bwMode="auto">
          <a:xfrm>
            <a:off x="457200" y="1988840"/>
            <a:ext cx="8229600" cy="413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Helvetica Neue"/>
                <a:ea typeface="ＭＳ Ｐゴシック" charset="-128"/>
                <a:cs typeface="ＭＳ Ｐゴシック" charset="-128"/>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Helvetica Neue"/>
                <a:ea typeface="ＭＳ Ｐゴシック" charset="-128"/>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Helvetica Neue"/>
                <a:ea typeface="ＭＳ Ｐゴシック" charset="-128"/>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Helvetica Neue"/>
                <a:ea typeface="ＭＳ Ｐゴシック" charset="-128"/>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l">
              <a:buFont typeface="Arial"/>
              <a:buChar char="•"/>
            </a:pPr>
            <a:r>
              <a:rPr lang="el-GR" sz="3600" dirty="0" smtClean="0">
                <a:solidFill>
                  <a:schemeClr val="tx1"/>
                </a:solidFill>
              </a:rPr>
              <a:t>Αναλυτική αναζήτηση</a:t>
            </a:r>
            <a:endParaRPr lang="el-GR" sz="3600" dirty="0">
              <a:solidFill>
                <a:schemeClr val="tx1"/>
              </a:solidFill>
            </a:endParaRPr>
          </a:p>
          <a:p>
            <a:pPr marL="457200" indent="-457200" algn="l">
              <a:buFont typeface="Arial"/>
              <a:buChar char="•"/>
            </a:pPr>
            <a:r>
              <a:rPr lang="el-GR" sz="3600" dirty="0" smtClean="0">
                <a:solidFill>
                  <a:schemeClr val="tx1"/>
                </a:solidFill>
              </a:rPr>
              <a:t>Παρουσίαση ως:</a:t>
            </a:r>
          </a:p>
          <a:p>
            <a:pPr marL="914400" lvl="1" indent="-457200" algn="l">
              <a:buFont typeface="Arial"/>
              <a:buChar char="•"/>
            </a:pPr>
            <a:r>
              <a:rPr lang="el-GR" sz="3200" dirty="0">
                <a:solidFill>
                  <a:schemeClr val="tx1"/>
                </a:solidFill>
              </a:rPr>
              <a:t>Θ</a:t>
            </a:r>
            <a:r>
              <a:rPr lang="el-GR" sz="3200" dirty="0" smtClean="0">
                <a:solidFill>
                  <a:schemeClr val="tx1"/>
                </a:solidFill>
              </a:rPr>
              <a:t>εματική κατηγορία (πχ τιμές)</a:t>
            </a:r>
          </a:p>
          <a:p>
            <a:pPr marL="914400" lvl="1" indent="-457200" algn="l">
              <a:buFont typeface="Arial"/>
              <a:buChar char="•"/>
            </a:pPr>
            <a:r>
              <a:rPr lang="el-GR" sz="3200" dirty="0" smtClean="0">
                <a:solidFill>
                  <a:schemeClr val="tx1"/>
                </a:solidFill>
              </a:rPr>
              <a:t>Στατιστική ανάλυση </a:t>
            </a:r>
          </a:p>
          <a:p>
            <a:pPr marL="914400" lvl="1" indent="-457200" algn="l">
              <a:buFont typeface="Arial"/>
              <a:buChar char="•"/>
            </a:pPr>
            <a:r>
              <a:rPr lang="el-GR" sz="3200" dirty="0">
                <a:solidFill>
                  <a:schemeClr val="tx1"/>
                </a:solidFill>
              </a:rPr>
              <a:t>Προφίλ</a:t>
            </a:r>
          </a:p>
          <a:p>
            <a:pPr marL="914400" lvl="1" indent="-457200" algn="l">
              <a:buFont typeface="Arial"/>
              <a:buChar char="•"/>
            </a:pPr>
            <a:r>
              <a:rPr lang="el-GR" sz="3200" dirty="0" smtClean="0">
                <a:solidFill>
                  <a:schemeClr val="tx1"/>
                </a:solidFill>
              </a:rPr>
              <a:t>Σύνολο </a:t>
            </a:r>
            <a:r>
              <a:rPr lang="el-GR" sz="3200" dirty="0">
                <a:solidFill>
                  <a:schemeClr val="tx1"/>
                </a:solidFill>
              </a:rPr>
              <a:t>δεδομένων</a:t>
            </a:r>
          </a:p>
          <a:p>
            <a:pPr marL="914400" lvl="1" indent="-457200" algn="l">
              <a:buFont typeface="Arial"/>
              <a:buChar char="•"/>
            </a:pPr>
            <a:r>
              <a:rPr lang="el-GR" sz="3200" dirty="0" smtClean="0">
                <a:solidFill>
                  <a:schemeClr val="tx1"/>
                </a:solidFill>
              </a:rPr>
              <a:t>Δυναμικά ερωτήματα </a:t>
            </a:r>
            <a:r>
              <a:rPr lang="el-GR" sz="3200" dirty="0" smtClean="0">
                <a:solidFill>
                  <a:srgbClr val="FF0000"/>
                </a:solidFill>
              </a:rPr>
              <a:t>(</a:t>
            </a:r>
            <a:r>
              <a:rPr lang="en-US" sz="3200" dirty="0" smtClean="0">
                <a:solidFill>
                  <a:srgbClr val="FF0000"/>
                </a:solidFill>
              </a:rPr>
              <a:t>+SPARQL-&gt;R)</a:t>
            </a:r>
            <a:r>
              <a:rPr lang="el-GR" dirty="0" smtClean="0">
                <a:solidFill>
                  <a:srgbClr val="FF0000"/>
                </a:solidFill>
              </a:rPr>
              <a:t> </a:t>
            </a:r>
            <a:endParaRPr lang="el-GR" sz="2800" dirty="0">
              <a:solidFill>
                <a:srgbClr val="FF0000"/>
              </a:solidFill>
            </a:endParaRPr>
          </a:p>
          <a:p>
            <a:endParaRPr lang="en-US" dirty="0"/>
          </a:p>
        </p:txBody>
      </p:sp>
      <p:pic>
        <p:nvPicPr>
          <p:cNvPr id="7" name="Picture 6" descr="logo.tif"/>
          <p:cNvPicPr>
            <a:picLocks noChangeAspect="1"/>
          </p:cNvPicPr>
          <p:nvPr/>
        </p:nvPicPr>
        <p:blipFill rotWithShape="1">
          <a:blip r:embed="rId3" cstate="print">
            <a:extLst>
              <a:ext uri="{28A0092B-C50C-407E-A947-70E740481C1C}">
                <a14:useLocalDpi xmlns:a14="http://schemas.microsoft.com/office/drawing/2010/main" val="0"/>
              </a:ext>
            </a:extLst>
          </a:blip>
          <a:srcRect b="60260"/>
          <a:stretch/>
        </p:blipFill>
        <p:spPr>
          <a:xfrm>
            <a:off x="1475656" y="620688"/>
            <a:ext cx="5364088" cy="637898"/>
          </a:xfrm>
          <a:prstGeom prst="rect">
            <a:avLst/>
          </a:prstGeom>
        </p:spPr>
      </p:pic>
    </p:spTree>
    <p:extLst>
      <p:ext uri="{BB962C8B-B14F-4D97-AF65-F5344CB8AC3E}">
        <p14:creationId xmlns:p14="http://schemas.microsoft.com/office/powerpoint/2010/main" val="17439162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Αρχικ</a:t>
            </a:r>
            <a:r>
              <a:rPr lang="el-GR" sz="3600" b="1" dirty="0" smtClean="0"/>
              <a:t>ή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1-16 at 14.29.4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7601" r="-1835" b="-57601"/>
          <a:stretch/>
        </p:blipFill>
        <p:spPr>
          <a:xfrm>
            <a:off x="457200" y="1600200"/>
            <a:ext cx="8380650" cy="4525963"/>
          </a:xfrm>
        </p:spPr>
      </p:pic>
    </p:spTree>
    <p:extLst>
      <p:ext uri="{BB962C8B-B14F-4D97-AF65-F5344CB8AC3E}">
        <p14:creationId xmlns:p14="http://schemas.microsoft.com/office/powerpoint/2010/main" val="23890452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Αναζήτηση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7" name="Content Placeholder 6" descr="Screen Shot 2015-10-09 at 11.07.47.png"/>
          <p:cNvPicPr>
            <a:picLocks noGrp="1" noChangeAspect="1"/>
          </p:cNvPicPr>
          <p:nvPr>
            <p:ph idx="1"/>
          </p:nvPr>
        </p:nvPicPr>
        <p:blipFill>
          <a:blip r:embed="rId2">
            <a:extLst>
              <a:ext uri="{28A0092B-C50C-407E-A947-70E740481C1C}">
                <a14:useLocalDpi xmlns:a14="http://schemas.microsoft.com/office/drawing/2010/main" val="0"/>
              </a:ext>
            </a:extLst>
          </a:blip>
          <a:srcRect t="9906" b="9906"/>
          <a:stretch>
            <a:fillRect/>
          </a:stretch>
        </p:blipFill>
        <p:spPr/>
      </p:pic>
    </p:spTree>
    <p:extLst>
      <p:ext uri="{BB962C8B-B14F-4D97-AF65-F5344CB8AC3E}">
        <p14:creationId xmlns:p14="http://schemas.microsoft.com/office/powerpoint/2010/main" val="11164839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a:t>Θεματική κατηγορία </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9" name="Content Placeholder 8" descr="Screen Shot 2015-10-09 at 11.50.49.png"/>
          <p:cNvPicPr>
            <a:picLocks noGrp="1" noChangeAspect="1"/>
          </p:cNvPicPr>
          <p:nvPr>
            <p:ph idx="1"/>
          </p:nvPr>
        </p:nvPicPr>
        <p:blipFill>
          <a:blip r:embed="rId2">
            <a:extLst>
              <a:ext uri="{28A0092B-C50C-407E-A947-70E740481C1C}">
                <a14:useLocalDpi xmlns:a14="http://schemas.microsoft.com/office/drawing/2010/main" val="0"/>
              </a:ext>
            </a:extLst>
          </a:blip>
          <a:srcRect l="-6092" r="-6092"/>
          <a:stretch>
            <a:fillRect/>
          </a:stretch>
        </p:blipFill>
        <p:spPr/>
      </p:pic>
    </p:spTree>
    <p:extLst>
      <p:ext uri="{BB962C8B-B14F-4D97-AF65-F5344CB8AC3E}">
        <p14:creationId xmlns:p14="http://schemas.microsoft.com/office/powerpoint/2010/main" val="40972122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Βασική Στατιστική ανάλυση</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0-12 at 08.07.11.png"/>
          <p:cNvPicPr>
            <a:picLocks noGrp="1" noChangeAspect="1"/>
          </p:cNvPicPr>
          <p:nvPr>
            <p:ph idx="1"/>
          </p:nvPr>
        </p:nvPicPr>
        <p:blipFill>
          <a:blip r:embed="rId2">
            <a:extLst>
              <a:ext uri="{28A0092B-C50C-407E-A947-70E740481C1C}">
                <a14:useLocalDpi xmlns:a14="http://schemas.microsoft.com/office/drawing/2010/main" val="0"/>
              </a:ext>
            </a:extLst>
          </a:blip>
          <a:srcRect t="12315" b="12315"/>
          <a:stretch>
            <a:fillRect/>
          </a:stretch>
        </p:blipFill>
        <p:spPr/>
      </p:pic>
    </p:spTree>
    <p:extLst>
      <p:ext uri="{BB962C8B-B14F-4D97-AF65-F5344CB8AC3E}">
        <p14:creationId xmlns:p14="http://schemas.microsoft.com/office/powerpoint/2010/main" val="16268758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Νέα Στατιστική </a:t>
            </a:r>
            <a:r>
              <a:rPr lang="el-GR" sz="4000" b="1" dirty="0"/>
              <a:t>α</a:t>
            </a:r>
            <a:r>
              <a:rPr lang="el-GR" sz="4000" b="1" dirty="0" smtClean="0"/>
              <a:t>νάλυση</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09 at 12.13.24.png"/>
          <p:cNvPicPr>
            <a:picLocks noGrp="1" noChangeAspect="1"/>
          </p:cNvPicPr>
          <p:nvPr>
            <p:ph idx="1"/>
          </p:nvPr>
        </p:nvPicPr>
        <p:blipFill>
          <a:blip r:embed="rId2">
            <a:extLst>
              <a:ext uri="{28A0092B-C50C-407E-A947-70E740481C1C}">
                <a14:useLocalDpi xmlns:a14="http://schemas.microsoft.com/office/drawing/2010/main" val="0"/>
              </a:ext>
            </a:extLst>
          </a:blip>
          <a:srcRect t="14199" b="14199"/>
          <a:stretch>
            <a:fillRect/>
          </a:stretch>
        </p:blipFill>
        <p:spPr/>
      </p:pic>
    </p:spTree>
    <p:extLst>
      <p:ext uri="{BB962C8B-B14F-4D97-AF65-F5344CB8AC3E}">
        <p14:creationId xmlns:p14="http://schemas.microsoft.com/office/powerpoint/2010/main" val="24685677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4000" b="1" dirty="0" smtClean="0"/>
              <a:t>Προφίλ</a:t>
            </a:r>
            <a:endParaRPr lang="en-US" sz="3600"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5" name="Content Placeholder 4" descr="Screen Shot 2015-10-09 at 11.55.13.png"/>
          <p:cNvPicPr>
            <a:picLocks noGrp="1" noChangeAspect="1"/>
          </p:cNvPicPr>
          <p:nvPr>
            <p:ph idx="1"/>
          </p:nvPr>
        </p:nvPicPr>
        <p:blipFill>
          <a:blip r:embed="rId2">
            <a:extLst>
              <a:ext uri="{28A0092B-C50C-407E-A947-70E740481C1C}">
                <a14:useLocalDpi xmlns:a14="http://schemas.microsoft.com/office/drawing/2010/main" val="0"/>
              </a:ext>
            </a:extLst>
          </a:blip>
          <a:srcRect t="11329" b="11329"/>
          <a:stretch>
            <a:fillRect/>
          </a:stretch>
        </p:blipFill>
        <p:spPr/>
      </p:pic>
    </p:spTree>
    <p:extLst>
      <p:ext uri="{BB962C8B-B14F-4D97-AF65-F5344CB8AC3E}">
        <p14:creationId xmlns:p14="http://schemas.microsoft.com/office/powerpoint/2010/main" val="19217913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600" b="1" dirty="0" smtClean="0"/>
              <a:t>Απόθεση: </a:t>
            </a:r>
            <a:r>
              <a:rPr lang="en-US" sz="3200" dirty="0" err="1" smtClean="0"/>
              <a:t>ckan.linkedeconomy.org</a:t>
            </a:r>
            <a:endParaRPr lang="en-US" sz="32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12 at 07.26.50.png"/>
          <p:cNvPicPr>
            <a:picLocks noGrp="1" noChangeAspect="1"/>
          </p:cNvPicPr>
          <p:nvPr>
            <p:ph idx="1"/>
          </p:nvPr>
        </p:nvPicPr>
        <p:blipFill>
          <a:blip r:embed="rId2">
            <a:extLst>
              <a:ext uri="{28A0092B-C50C-407E-A947-70E740481C1C}">
                <a14:useLocalDpi xmlns:a14="http://schemas.microsoft.com/office/drawing/2010/main" val="0"/>
              </a:ext>
            </a:extLst>
          </a:blip>
          <a:srcRect t="1636" b="1636"/>
          <a:stretch>
            <a:fillRect/>
          </a:stretch>
        </p:blipFill>
        <p:spPr/>
      </p:pic>
    </p:spTree>
    <p:extLst>
      <p:ext uri="{BB962C8B-B14F-4D97-AF65-F5344CB8AC3E}">
        <p14:creationId xmlns:p14="http://schemas.microsoft.com/office/powerpoint/2010/main" val="36650213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dirty="0"/>
              <a:t>Ε</a:t>
            </a:r>
            <a:r>
              <a:rPr lang="el-GR" sz="3200" b="1" dirty="0" smtClean="0"/>
              <a:t>ρωτήματα: </a:t>
            </a:r>
            <a:r>
              <a:rPr lang="en-US" sz="2800" dirty="0" err="1" smtClean="0"/>
              <a:t>linkedeconomy.org</a:t>
            </a:r>
            <a:r>
              <a:rPr lang="en-US" sz="2800" dirty="0"/>
              <a:t>/</a:t>
            </a:r>
            <a:r>
              <a:rPr lang="en-US" sz="2800" dirty="0" err="1"/>
              <a:t>sparql</a:t>
            </a:r>
            <a:endParaRPr lang="en-US" sz="28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Content Placeholder 5" descr="Screen Shot 2015-10-09 at 11.05.08.png"/>
          <p:cNvPicPr>
            <a:picLocks noGrp="1" noChangeAspect="1"/>
          </p:cNvPicPr>
          <p:nvPr>
            <p:ph idx="1"/>
          </p:nvPr>
        </p:nvPicPr>
        <p:blipFill>
          <a:blip r:embed="rId2">
            <a:extLst>
              <a:ext uri="{28A0092B-C50C-407E-A947-70E740481C1C}">
                <a14:useLocalDpi xmlns:a14="http://schemas.microsoft.com/office/drawing/2010/main" val="0"/>
              </a:ext>
            </a:extLst>
          </a:blip>
          <a:srcRect l="-6749" r="-6749"/>
          <a:stretch>
            <a:fillRect/>
          </a:stretch>
        </p:blipFill>
        <p:spPr/>
      </p:pic>
    </p:spTree>
    <p:extLst>
      <p:ext uri="{BB962C8B-B14F-4D97-AF65-F5344CB8AC3E}">
        <p14:creationId xmlns:p14="http://schemas.microsoft.com/office/powerpoint/2010/main" val="26068946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7" name="Picture 6" descr="Screen Shot 2015-11-16 at 13.52.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392708"/>
          </a:xfrm>
          <a:prstGeom prst="rect">
            <a:avLst/>
          </a:prstGeom>
        </p:spPr>
      </p:pic>
      <p:pic>
        <p:nvPicPr>
          <p:cNvPr id="8" name="Picture 7" descr="Screen Shot 2015-11-16 at 13.54.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549800"/>
            <a:ext cx="8604448" cy="6134971"/>
          </a:xfrm>
          <a:prstGeom prst="rect">
            <a:avLst/>
          </a:prstGeom>
        </p:spPr>
      </p:pic>
    </p:spTree>
    <p:extLst>
      <p:ext uri="{BB962C8B-B14F-4D97-AF65-F5344CB8AC3E}">
        <p14:creationId xmlns:p14="http://schemas.microsoft.com/office/powerpoint/2010/main" val="265328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Open Data story I: tomato life</a:t>
            </a:r>
            <a:endParaRPr lang="en-US" b="1" dirty="0"/>
          </a:p>
        </p:txBody>
      </p:sp>
      <p:sp>
        <p:nvSpPr>
          <p:cNvPr id="3" name="Content Placeholder 2"/>
          <p:cNvSpPr>
            <a:spLocks noGrp="1"/>
          </p:cNvSpPr>
          <p:nvPr>
            <p:ph idx="1"/>
          </p:nvPr>
        </p:nvSpPr>
        <p:spPr/>
        <p:txBody>
          <a:bodyPr/>
          <a:lstStyle/>
          <a:p>
            <a:pPr marL="0" indent="0">
              <a:buNone/>
            </a:pPr>
            <a:endParaRPr lang="en-US" sz="2800" dirty="0" smtClean="0"/>
          </a:p>
          <a:p>
            <a:pPr marL="0" indent="0">
              <a:buNone/>
            </a:pPr>
            <a:endParaRPr lang="en-US" sz="3600" dirty="0" smtClean="0"/>
          </a:p>
          <a:p>
            <a:pPr marL="0" indent="0">
              <a:buNone/>
            </a:pPr>
            <a:endParaRPr lang="en-US" sz="3600" dirty="0" smtClean="0"/>
          </a:p>
          <a:p>
            <a:pPr marL="0" indent="0">
              <a:buNone/>
            </a:pPr>
            <a:endParaRPr lang="en-US" sz="3600" dirty="0" smtClean="0"/>
          </a:p>
          <a:p>
            <a:pPr marL="0" indent="0">
              <a:buNone/>
            </a:pPr>
            <a:endParaRPr lang="en-US" sz="3600" dirty="0" smtClean="0"/>
          </a:p>
          <a:p>
            <a:pPr marL="0" indent="0">
              <a:buNone/>
            </a:pPr>
            <a:r>
              <a:rPr lang="en-US" sz="3600" dirty="0" smtClean="0"/>
              <a:t>from the lab to flea markets &amp; social groceries</a:t>
            </a:r>
          </a:p>
          <a:p>
            <a:pPr marL="0" indent="0">
              <a:buNone/>
            </a:pPr>
            <a:r>
              <a:rPr lang="en-US" sz="2800" dirty="0" smtClean="0"/>
              <a:t> </a:t>
            </a:r>
            <a:endParaRPr lang="en-US" sz="2800" dirty="0"/>
          </a:p>
          <a:p>
            <a:pPr marL="0" lvl="0" indent="0">
              <a:buNone/>
            </a:pPr>
            <a:endParaRPr lang="en-US" sz="30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pic>
        <p:nvPicPr>
          <p:cNvPr id="6" name="Picture 5" descr="00 funny tomato.GIF"/>
          <p:cNvPicPr>
            <a:picLocks noChangeAspect="1"/>
          </p:cNvPicPr>
          <p:nvPr/>
        </p:nvPicPr>
        <p:blipFill rotWithShape="1">
          <a:blip r:embed="rId3">
            <a:extLst>
              <a:ext uri="{28A0092B-C50C-407E-A947-70E740481C1C}">
                <a14:useLocalDpi xmlns:a14="http://schemas.microsoft.com/office/drawing/2010/main" val="0"/>
              </a:ext>
            </a:extLst>
          </a:blip>
          <a:srcRect t="1816"/>
          <a:stretch/>
        </p:blipFill>
        <p:spPr>
          <a:xfrm>
            <a:off x="2987824" y="1484784"/>
            <a:ext cx="3456384" cy="3305943"/>
          </a:xfrm>
          <a:prstGeom prst="rect">
            <a:avLst/>
          </a:prstGeom>
        </p:spPr>
      </p:pic>
    </p:spTree>
    <p:extLst>
      <p:ext uri="{BB962C8B-B14F-4D97-AF65-F5344CB8AC3E}">
        <p14:creationId xmlns:p14="http://schemas.microsoft.com/office/powerpoint/2010/main" val="23439790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964" t="9039" r="-1" b="20884"/>
          <a:stretch/>
        </p:blipFill>
        <p:spPr>
          <a:xfrm>
            <a:off x="0" y="23867"/>
            <a:ext cx="3635896" cy="1385509"/>
          </a:xfrm>
          <a:prstGeom prst="rect">
            <a:avLst/>
          </a:prstGeom>
        </p:spPr>
      </p:pic>
      <p:sp>
        <p:nvSpPr>
          <p:cNvPr id="2" name="Title 1"/>
          <p:cNvSpPr>
            <a:spLocks noGrp="1"/>
          </p:cNvSpPr>
          <p:nvPr>
            <p:ph type="title"/>
          </p:nvPr>
        </p:nvSpPr>
        <p:spPr>
          <a:xfrm>
            <a:off x="395536" y="476672"/>
            <a:ext cx="2664296" cy="778098"/>
          </a:xfrm>
        </p:spPr>
        <p:txBody>
          <a:bodyPr/>
          <a:lstStyle/>
          <a:p>
            <a:r>
              <a:rPr lang="en-US" sz="6600" b="1" dirty="0" smtClean="0">
                <a:solidFill>
                  <a:schemeClr val="bg1"/>
                </a:solidFill>
              </a:rPr>
              <a:t>prices</a:t>
            </a:r>
            <a:endParaRPr lang="en-US" b="1" dirty="0">
              <a:solidFill>
                <a:schemeClr val="bg1"/>
              </a:solidFill>
            </a:endParaRPr>
          </a:p>
        </p:txBody>
      </p:sp>
      <p:pic>
        <p:nvPicPr>
          <p:cNvPr id="13" name="Picture 12"/>
          <p:cNvPicPr>
            <a:picLocks noChangeAspect="1"/>
          </p:cNvPicPr>
          <p:nvPr/>
        </p:nvPicPr>
        <p:blipFill rotWithShape="1">
          <a:blip r:embed="rId4"/>
          <a:srcRect l="40637"/>
          <a:stretch/>
        </p:blipFill>
        <p:spPr>
          <a:xfrm>
            <a:off x="6139730" y="0"/>
            <a:ext cx="3040782" cy="68580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988745197"/>
              </p:ext>
            </p:extLst>
          </p:nvPr>
        </p:nvGraphicFramePr>
        <p:xfrm>
          <a:off x="251520" y="1628800"/>
          <a:ext cx="5616624" cy="1222062"/>
        </p:xfrm>
        <a:graphic>
          <a:graphicData uri="http://schemas.openxmlformats.org/drawingml/2006/table">
            <a:tbl>
              <a:tblPr firstRow="1" bandRow="1">
                <a:tableStyleId>{9D7B26C5-4107-4FEC-AEDC-1716B250A1EF}</a:tableStyleId>
              </a:tblPr>
              <a:tblGrid>
                <a:gridCol w="2438798"/>
                <a:gridCol w="1108544"/>
                <a:gridCol w="989162"/>
                <a:gridCol w="1080120"/>
              </a:tblGrid>
              <a:tr h="561662">
                <a:tc>
                  <a:txBody>
                    <a:bodyPr/>
                    <a:lstStyle/>
                    <a:p>
                      <a:endParaRPr lang="en-US" dirty="0">
                        <a:latin typeface="Helvetica Neue"/>
                        <a:cs typeface="Helvetica Neue"/>
                      </a:endParaRPr>
                    </a:p>
                  </a:txBody>
                  <a:tcPr anchor="ctr">
                    <a:lnR>
                      <a:noFill/>
                    </a:lnR>
                    <a:lnB w="12700" cmpd="sng">
                      <a:noFill/>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1" dirty="0" smtClean="0">
                          <a:effectLst/>
                          <a:latin typeface="Helvetica Neue"/>
                          <a:cs typeface="Helvetica Neue"/>
                        </a:rPr>
                        <a:t>Average</a:t>
                      </a:r>
                    </a:p>
                    <a:p>
                      <a:pPr marL="0" marR="0" indent="0" algn="ctr" defTabSz="914400" rtl="0" eaLnBrk="1" fontAlgn="b"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 </a:t>
                      </a:r>
                      <a:r>
                        <a:rPr lang="en-US" sz="2000" b="1" dirty="0" smtClean="0">
                          <a:effectLst/>
                          <a:latin typeface="Helvetica Neue"/>
                          <a:cs typeface="Helvetica Neue"/>
                        </a:rPr>
                        <a:t>(</a:t>
                      </a:r>
                      <a:r>
                        <a:rPr lang="pt-BR" sz="2000" dirty="0" smtClean="0">
                          <a:latin typeface="Helvetica Neue"/>
                          <a:cs typeface="Helvetica Neue"/>
                        </a:rPr>
                        <a:t>€/kg)</a:t>
                      </a:r>
                      <a:endParaRPr lang="en-US" b="1" dirty="0">
                        <a:effectLst/>
                        <a:latin typeface="Helvetica Neue"/>
                        <a:cs typeface="Helvetica Neue"/>
                      </a:endParaRPr>
                    </a:p>
                  </a:txBody>
                  <a:tcPr marL="38100" marR="38100" marT="25400" marB="25400" anchor="ctr">
                    <a:lnL>
                      <a:noFill/>
                    </a:lnL>
                    <a:lnR>
                      <a:noFill/>
                    </a:lnR>
                    <a:lnB w="12700" cmpd="sng">
                      <a:noFill/>
                    </a:lnB>
                  </a:tcPr>
                </a:tc>
                <a:tc>
                  <a:txBody>
                    <a:bodyPr/>
                    <a:lstStyle/>
                    <a:p>
                      <a:pPr algn="ctr" rtl="0" fontAlgn="b"/>
                      <a:r>
                        <a:rPr lang="en-US" b="1" dirty="0" smtClean="0">
                          <a:effectLst/>
                          <a:latin typeface="Helvetica Neue"/>
                          <a:cs typeface="Helvetica Neue"/>
                        </a:rPr>
                        <a:t>Daily Quantity</a:t>
                      </a:r>
                      <a:endParaRPr lang="en-US" b="1" dirty="0">
                        <a:effectLst/>
                        <a:latin typeface="Helvetica Neue"/>
                        <a:cs typeface="Helvetica Neue"/>
                      </a:endParaRPr>
                    </a:p>
                  </a:txBody>
                  <a:tcPr marL="38100" marR="38100" marT="25400" marB="25400" anchor="ctr">
                    <a:lnL>
                      <a:noFill/>
                    </a:lnL>
                    <a:lnR>
                      <a:noFill/>
                    </a:lnR>
                    <a:lnB w="12700" cmpd="sng">
                      <a:noFill/>
                    </a:lnB>
                  </a:tcPr>
                </a:tc>
                <a:tc>
                  <a:txBody>
                    <a:bodyPr/>
                    <a:lstStyle/>
                    <a:p>
                      <a:pPr algn="ctr" rtl="0" fontAlgn="b"/>
                      <a:r>
                        <a:rPr lang="en-US" b="1" dirty="0" smtClean="0">
                          <a:effectLst/>
                          <a:latin typeface="Helvetica Neue"/>
                          <a:cs typeface="Helvetica Neue"/>
                        </a:rPr>
                        <a:t>Sold </a:t>
                      </a:r>
                      <a:endParaRPr lang="en-US" b="1" dirty="0">
                        <a:effectLst/>
                        <a:latin typeface="Helvetica Neue"/>
                        <a:cs typeface="Helvetica Neue"/>
                      </a:endParaRPr>
                    </a:p>
                  </a:txBody>
                  <a:tcPr marL="38100" marR="38100" marT="25400" marB="25400" anchor="ctr">
                    <a:lnL>
                      <a:noFill/>
                    </a:lnL>
                    <a:lnB w="12700" cmpd="sng">
                      <a:noFill/>
                    </a:lnB>
                  </a:tcPr>
                </a:tc>
              </a:tr>
              <a:tr h="561662">
                <a:tc>
                  <a:txBody>
                    <a:bodyPr/>
                    <a:lstStyle/>
                    <a:p>
                      <a:pPr algn="ctr" rtl="0" fontAlgn="b"/>
                      <a:r>
                        <a:rPr lang="en-US" sz="2400" b="1" dirty="0" smtClean="0">
                          <a:effectLst/>
                          <a:latin typeface="Helvetica Neue"/>
                          <a:cs typeface="Helvetica Neue"/>
                        </a:rPr>
                        <a:t>WHOLESALE</a:t>
                      </a:r>
                      <a:endParaRPr lang="en-US" sz="2400" b="1" dirty="0">
                        <a:effectLst/>
                        <a:latin typeface="Helvetica Neue"/>
                        <a:cs typeface="Helvetica Neue"/>
                      </a:endParaRPr>
                    </a:p>
                  </a:txBody>
                  <a:tcPr marL="38100" marR="38100" marT="25400" marB="25400" anchor="ctr">
                    <a:lnR>
                      <a:noFill/>
                    </a:lnR>
                    <a:lnT w="12700" cmpd="sng">
                      <a:noFill/>
                    </a:lnT>
                    <a:solidFill>
                      <a:schemeClr val="accent6">
                        <a:lumMod val="60000"/>
                        <a:lumOff val="40000"/>
                        <a:alpha val="16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2800" b="1" dirty="0" smtClean="0">
                          <a:solidFill>
                            <a:srgbClr val="000000"/>
                          </a:solidFill>
                          <a:effectLst/>
                          <a:latin typeface="Helvetica Neue"/>
                          <a:cs typeface="Helvetica Neue"/>
                        </a:rPr>
                        <a:t>0.91</a:t>
                      </a:r>
                    </a:p>
                  </a:txBody>
                  <a:tcPr anchor="ctr">
                    <a:lnL>
                      <a:noFill/>
                    </a:lnL>
                    <a:lnR>
                      <a:noFill/>
                    </a:lnR>
                    <a:lnT w="12700" cmpd="sng">
                      <a:noFill/>
                    </a:lnT>
                    <a:solidFill>
                      <a:schemeClr val="accent6">
                        <a:lumMod val="60000"/>
                        <a:lumOff val="40000"/>
                        <a:alpha val="16000"/>
                      </a:schemeClr>
                    </a:solidFill>
                  </a:tcPr>
                </a:tc>
                <a:tc>
                  <a:txBody>
                    <a:bodyPr/>
                    <a:lstStyle/>
                    <a:p>
                      <a:pPr algn="ctr" rtl="0" fontAlgn="b"/>
                      <a:r>
                        <a:rPr lang="en-US" sz="2400" b="1" dirty="0" smtClean="0">
                          <a:solidFill>
                            <a:schemeClr val="tx1"/>
                          </a:solidFill>
                          <a:effectLst/>
                          <a:latin typeface="Helvetica Neue"/>
                          <a:cs typeface="Helvetica Neue"/>
                        </a:rPr>
                        <a:t>90.6 t</a:t>
                      </a:r>
                      <a:endParaRPr lang="en-US" sz="2400" b="1" dirty="0">
                        <a:solidFill>
                          <a:schemeClr val="tx1"/>
                        </a:solidFill>
                        <a:effectLst/>
                        <a:latin typeface="Helvetica Neue"/>
                        <a:cs typeface="Helvetica Neue"/>
                      </a:endParaRPr>
                    </a:p>
                  </a:txBody>
                  <a:tcPr marL="38100" marR="38100" marT="25400" marB="25400" anchor="ctr">
                    <a:lnL>
                      <a:noFill/>
                    </a:lnL>
                    <a:lnR>
                      <a:noFill/>
                    </a:lnR>
                    <a:lnT w="12700" cmpd="sng">
                      <a:noFill/>
                    </a:lnT>
                    <a:solidFill>
                      <a:schemeClr val="accent6">
                        <a:lumMod val="60000"/>
                        <a:lumOff val="40000"/>
                        <a:alpha val="16000"/>
                      </a:schemeClr>
                    </a:solidFill>
                  </a:tcPr>
                </a:tc>
                <a:tc>
                  <a:txBody>
                    <a:bodyPr/>
                    <a:lstStyle/>
                    <a:p>
                      <a:pPr algn="ctr" rtl="0" fontAlgn="b"/>
                      <a:r>
                        <a:rPr lang="en-US" sz="2400" b="1" dirty="0" smtClean="0">
                          <a:solidFill>
                            <a:schemeClr val="tx1"/>
                          </a:solidFill>
                          <a:effectLst/>
                          <a:latin typeface="Helvetica Neue"/>
                          <a:cs typeface="Helvetica Neue"/>
                        </a:rPr>
                        <a:t>69%</a:t>
                      </a:r>
                      <a:endParaRPr lang="uk-UA" sz="2400" b="1" dirty="0">
                        <a:solidFill>
                          <a:schemeClr val="tx1"/>
                        </a:solidFill>
                        <a:effectLst/>
                        <a:latin typeface="Helvetica Neue"/>
                        <a:cs typeface="Helvetica Neue"/>
                      </a:endParaRPr>
                    </a:p>
                  </a:txBody>
                  <a:tcPr marL="38100" marR="38100" marT="25400" marB="25400" anchor="ctr">
                    <a:lnL>
                      <a:noFill/>
                    </a:lnL>
                    <a:lnT w="12700" cmpd="sng">
                      <a:noFill/>
                    </a:lnT>
                    <a:solidFill>
                      <a:schemeClr val="accent6">
                        <a:lumMod val="60000"/>
                        <a:lumOff val="40000"/>
                        <a:alpha val="16000"/>
                      </a:schemeClr>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97149100"/>
              </p:ext>
            </p:extLst>
          </p:nvPr>
        </p:nvGraphicFramePr>
        <p:xfrm>
          <a:off x="251520" y="3140968"/>
          <a:ext cx="5616624" cy="1161102"/>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ctr"/>
                      <a:endParaRPr lang="en-US" sz="2400" dirty="0">
                        <a:latin typeface="Helvetica Neue"/>
                        <a:cs typeface="Helvetica Neue"/>
                      </a:endParaRPr>
                    </a:p>
                  </a:txBody>
                  <a:tcPr anchor="c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b="1" dirty="0">
                        <a:effectLst/>
                        <a:latin typeface="Helvetica Neue"/>
                        <a:cs typeface="Helvetica Neue"/>
                      </a:endParaRPr>
                    </a:p>
                  </a:txBody>
                  <a:tcPr marL="38100" marR="38100" marT="25400" marB="25400" anchor="b">
                    <a:noFill/>
                  </a:tcPr>
                </a:tc>
                <a:tc>
                  <a:txBody>
                    <a:bodyPr/>
                    <a:lstStyle/>
                    <a:p>
                      <a:pPr algn="ctr" rtl="0" fontAlgn="b"/>
                      <a:r>
                        <a:rPr lang="en-US" b="1" dirty="0" smtClean="0">
                          <a:effectLst/>
                          <a:latin typeface="Helvetica Neue"/>
                          <a:cs typeface="Helvetica Neue"/>
                        </a:rPr>
                        <a:t>Stores</a:t>
                      </a:r>
                      <a:endParaRPr lang="en-US" b="1" dirty="0">
                        <a:effectLst/>
                        <a:latin typeface="Helvetica Neue"/>
                        <a:cs typeface="Helvetica Neue"/>
                      </a:endParaRPr>
                    </a:p>
                  </a:txBody>
                  <a:tcPr marL="38100" marR="38100" marT="25400" marB="25400" anchor="b">
                    <a:noFill/>
                  </a:tcPr>
                </a:tc>
                <a:tc>
                  <a:txBody>
                    <a:bodyPr/>
                    <a:lstStyle/>
                    <a:p>
                      <a:pPr algn="ctr" rtl="0" fontAlgn="b"/>
                      <a:r>
                        <a:rPr lang="en-US" b="1" dirty="0">
                          <a:effectLst/>
                          <a:latin typeface="Helvetica Neue"/>
                          <a:cs typeface="Helvetica Neue"/>
                        </a:rPr>
                        <a:t>Price </a:t>
                      </a:r>
                      <a:endParaRPr lang="en-US" b="1" dirty="0" smtClean="0">
                        <a:effectLst/>
                        <a:latin typeface="Helvetica Neue"/>
                        <a:cs typeface="Helvetica Neue"/>
                      </a:endParaRPr>
                    </a:p>
                    <a:p>
                      <a:pPr algn="ctr" rtl="0" fontAlgn="b"/>
                      <a:r>
                        <a:rPr lang="en-US" b="1" dirty="0" smtClean="0">
                          <a:effectLst/>
                          <a:latin typeface="Helvetica Neue"/>
                          <a:cs typeface="Helvetica Neue"/>
                        </a:rPr>
                        <a:t>difference </a:t>
                      </a:r>
                      <a:endParaRPr lang="en-US" b="1" dirty="0">
                        <a:effectLst/>
                        <a:latin typeface="Helvetica Neue"/>
                        <a:cs typeface="Helvetica Neue"/>
                      </a:endParaRPr>
                    </a:p>
                  </a:txBody>
                  <a:tcPr marL="38100" marR="38100" marT="25400" marB="25400" anchor="b">
                    <a:noFill/>
                  </a:tcPr>
                </a:tc>
              </a:tr>
              <a:tr h="561662">
                <a:tc>
                  <a:txBody>
                    <a:bodyPr/>
                    <a:lstStyle/>
                    <a:p>
                      <a:pPr algn="ctr"/>
                      <a:r>
                        <a:rPr lang="en-US" sz="2400" b="1" dirty="0" smtClean="0">
                          <a:latin typeface="Helvetica Neue"/>
                          <a:cs typeface="Helvetica Neue"/>
                        </a:rPr>
                        <a:t>RETAIL </a:t>
                      </a:r>
                      <a:r>
                        <a:rPr lang="en-US" sz="2400" dirty="0" smtClean="0">
                          <a:latin typeface="Helvetica Neue"/>
                          <a:cs typeface="Helvetica Neue"/>
                        </a:rPr>
                        <a:t>Fresh</a:t>
                      </a:r>
                      <a:endParaRPr lang="en-US" sz="2400" dirty="0">
                        <a:latin typeface="Helvetica Neue"/>
                        <a:cs typeface="Helvetica Neue"/>
                      </a:endParaRPr>
                    </a:p>
                  </a:txBody>
                  <a:tcPr anchor="ctr">
                    <a:noFill/>
                  </a:tcPr>
                </a:tc>
                <a:tc>
                  <a:txBody>
                    <a:bodyPr/>
                    <a:lstStyle/>
                    <a:p>
                      <a:pPr algn="ctr" rtl="0" fontAlgn="b"/>
                      <a:r>
                        <a:rPr lang="sk-SK" sz="2800" dirty="0" smtClean="0">
                          <a:solidFill>
                            <a:srgbClr val="000000"/>
                          </a:solidFill>
                          <a:effectLst/>
                          <a:latin typeface="Helvetica Neue"/>
                          <a:cs typeface="Helvetica Neue"/>
                        </a:rPr>
                        <a:t>1.44</a:t>
                      </a:r>
                      <a:endParaRPr lang="sk-SK" sz="2800" dirty="0">
                        <a:solidFill>
                          <a:srgbClr val="000000"/>
                        </a:solidFill>
                        <a:effectLst/>
                        <a:latin typeface="Helvetica Neue"/>
                        <a:cs typeface="Helvetica Neue"/>
                      </a:endParaRPr>
                    </a:p>
                  </a:txBody>
                  <a:tcPr marL="38100" marR="38100" marT="25400" marB="25400" anchor="ctr">
                    <a:noFill/>
                  </a:tcPr>
                </a:tc>
                <a:tc>
                  <a:txBody>
                    <a:bodyPr/>
                    <a:lstStyle/>
                    <a:p>
                      <a:pPr algn="ctr" rtl="0" fontAlgn="b"/>
                      <a:r>
                        <a:rPr lang="en-US" sz="2400" dirty="0">
                          <a:solidFill>
                            <a:schemeClr val="tx1"/>
                          </a:solidFill>
                          <a:effectLst/>
                          <a:latin typeface="Helvetica Neue"/>
                          <a:cs typeface="Helvetica Neue"/>
                        </a:rPr>
                        <a:t>19</a:t>
                      </a:r>
                    </a:p>
                  </a:txBody>
                  <a:tcPr marL="38100" marR="38100" marT="25400" marB="25400" anchor="ctr">
                    <a:noFill/>
                  </a:tcPr>
                </a:tc>
                <a:tc>
                  <a:txBody>
                    <a:bodyPr/>
                    <a:lstStyle/>
                    <a:p>
                      <a:pPr algn="ctr" rtl="0" fontAlgn="b"/>
                      <a:r>
                        <a:rPr lang="uk-UA" sz="2400" dirty="0">
                          <a:solidFill>
                            <a:schemeClr val="tx1"/>
                          </a:solidFill>
                          <a:effectLst/>
                          <a:latin typeface="Helvetica Neue"/>
                          <a:cs typeface="Helvetica Neue"/>
                        </a:rPr>
                        <a:t>77%</a:t>
                      </a:r>
                    </a:p>
                  </a:txBody>
                  <a:tcPr marL="38100" marR="38100" marT="25400" marB="25400" anchor="c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01131284"/>
              </p:ext>
            </p:extLst>
          </p:nvPr>
        </p:nvGraphicFramePr>
        <p:xfrm>
          <a:off x="251520" y="4330288"/>
          <a:ext cx="5616624" cy="1330960"/>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r"/>
                      <a:r>
                        <a:rPr lang="en-US" sz="1800" b="0" i="0" u="none" strike="noStrike" kern="1200" dirty="0" smtClean="0">
                          <a:solidFill>
                            <a:schemeClr val="tx1"/>
                          </a:solidFill>
                          <a:effectLst/>
                          <a:latin typeface="Helvetica Neue"/>
                          <a:ea typeface="+mn-ea"/>
                          <a:cs typeface="Helvetica Neue"/>
                        </a:rPr>
                        <a:t>CHOPPED</a:t>
                      </a:r>
                      <a:r>
                        <a:rPr lang="en-US" sz="2000" b="0" i="0" u="none" strike="noStrike" kern="1200" dirty="0" smtClean="0">
                          <a:solidFill>
                            <a:schemeClr val="tx1"/>
                          </a:solidFill>
                          <a:effectLst/>
                          <a:latin typeface="Helvetica Neue"/>
                          <a:ea typeface="+mn-ea"/>
                          <a:cs typeface="Helvetica Neue"/>
                        </a:rPr>
                        <a:t> </a:t>
                      </a:r>
                    </a:p>
                    <a:p>
                      <a:pPr algn="r"/>
                      <a:r>
                        <a:rPr lang="en-US" sz="2000" b="0" i="0" u="none" strike="noStrike" kern="1200" dirty="0" smtClean="0">
                          <a:solidFill>
                            <a:schemeClr val="tx1"/>
                          </a:solidFill>
                          <a:effectLst/>
                          <a:latin typeface="Helvetica Neue"/>
                          <a:ea typeface="+mn-ea"/>
                          <a:cs typeface="Helvetica Neue"/>
                        </a:rPr>
                        <a:t>SPAR </a:t>
                      </a:r>
                      <a:r>
                        <a:rPr lang="en-US" sz="1800" b="0" i="0" u="none" strike="noStrike" kern="1200" dirty="0" smtClean="0">
                          <a:solidFill>
                            <a:schemeClr val="tx1"/>
                          </a:solidFill>
                          <a:effectLst/>
                          <a:latin typeface="Helvetica Neue"/>
                          <a:ea typeface="+mn-ea"/>
                          <a:cs typeface="Helvetica Neue"/>
                        </a:rPr>
                        <a:t>440GR</a:t>
                      </a:r>
                      <a:endParaRPr lang="en-US" sz="1800" dirty="0">
                        <a:latin typeface="Helvetica Neue"/>
                        <a:cs typeface="Helvetica Neue"/>
                      </a:endParaRPr>
                    </a:p>
                  </a:txBody>
                  <a:tcPr>
                    <a:noFill/>
                  </a:tcPr>
                </a:tc>
                <a:tc>
                  <a:txBody>
                    <a:bodyPr/>
                    <a:lstStyle/>
                    <a:p>
                      <a:pPr algn="ctr" rtl="0" fontAlgn="b"/>
                      <a:r>
                        <a:rPr lang="sk-SK" sz="2800" b="0" dirty="0" smtClean="0">
                          <a:solidFill>
                            <a:srgbClr val="000000"/>
                          </a:solidFill>
                          <a:effectLst/>
                          <a:latin typeface="Helvetica Neue"/>
                          <a:cs typeface="Helvetica Neue"/>
                        </a:rPr>
                        <a:t>1.42</a:t>
                      </a:r>
                      <a:endParaRPr lang="sk-SK" sz="2800" b="0" dirty="0">
                        <a:solidFill>
                          <a:srgbClr val="000000"/>
                        </a:solidFill>
                        <a:effectLst/>
                        <a:latin typeface="Helvetica Neue"/>
                        <a:cs typeface="Helvetica Neue"/>
                      </a:endParaRPr>
                    </a:p>
                  </a:txBody>
                  <a:tcPr marL="38100" marR="38100" marT="25400" marB="25400" anchor="b">
                    <a:noFill/>
                  </a:tcPr>
                </a:tc>
                <a:tc>
                  <a:txBody>
                    <a:bodyPr/>
                    <a:lstStyle/>
                    <a:p>
                      <a:pPr algn="ctr" rtl="0" fontAlgn="b"/>
                      <a:r>
                        <a:rPr lang="is-IS" sz="2400" b="0" dirty="0">
                          <a:effectLst/>
                          <a:latin typeface="Helvetica Neue"/>
                          <a:cs typeface="Helvetica Neue"/>
                        </a:rPr>
                        <a:t>178</a:t>
                      </a:r>
                    </a:p>
                  </a:txBody>
                  <a:tcPr marL="38100" marR="38100" marT="25400" marB="25400" anchor="b">
                    <a:noFill/>
                  </a:tcPr>
                </a:tc>
                <a:tc>
                  <a:txBody>
                    <a:bodyPr/>
                    <a:lstStyle/>
                    <a:p>
                      <a:pPr algn="ctr" rtl="0" fontAlgn="b"/>
                      <a:r>
                        <a:rPr lang="pt-BR" sz="2400" b="0" dirty="0">
                          <a:effectLst/>
                          <a:latin typeface="Helvetica Neue"/>
                          <a:cs typeface="Helvetica Neue"/>
                        </a:rPr>
                        <a:t>9%</a:t>
                      </a:r>
                    </a:p>
                  </a:txBody>
                  <a:tcPr marL="38100" marR="38100" marT="25400" marB="25400" anchor="b">
                    <a:noFill/>
                  </a:tcPr>
                </a:tc>
              </a:tr>
              <a:tr h="561662">
                <a:tc>
                  <a:txBody>
                    <a:bodyPr/>
                    <a:lstStyle/>
                    <a:p>
                      <a:pPr algn="r" rtl="0" fontAlgn="b"/>
                      <a:r>
                        <a:rPr lang="en-US" sz="1800" dirty="0">
                          <a:effectLst/>
                          <a:latin typeface="Helvetica Neue"/>
                          <a:cs typeface="Helvetica Neue"/>
                        </a:rPr>
                        <a:t>CHOPPED</a:t>
                      </a:r>
                      <a:r>
                        <a:rPr lang="en-US" sz="2000" dirty="0">
                          <a:effectLst/>
                          <a:latin typeface="Helvetica Neue"/>
                          <a:cs typeface="Helvetica Neue"/>
                        </a:rPr>
                        <a:t> </a:t>
                      </a:r>
                      <a:endParaRPr lang="en-US" sz="2000" dirty="0" smtClean="0">
                        <a:effectLst/>
                        <a:latin typeface="Helvetica Neue"/>
                        <a:cs typeface="Helvetica Neue"/>
                      </a:endParaRPr>
                    </a:p>
                    <a:p>
                      <a:pPr algn="r" rtl="0" fontAlgn="b"/>
                      <a:r>
                        <a:rPr lang="en-US" sz="1800" b="0" i="0" u="none" strike="noStrike" kern="1200" dirty="0" smtClean="0">
                          <a:solidFill>
                            <a:schemeClr val="tx1"/>
                          </a:solidFill>
                          <a:effectLst/>
                          <a:latin typeface="Helvetica Neue"/>
                          <a:ea typeface="+mn-ea"/>
                          <a:cs typeface="Helvetica Neue"/>
                        </a:rPr>
                        <a:t>PUMMARO</a:t>
                      </a:r>
                      <a:r>
                        <a:rPr lang="en-US" sz="1800" b="0" i="0" u="none" strike="noStrike" kern="1200" baseline="0" dirty="0" smtClean="0">
                          <a:solidFill>
                            <a:schemeClr val="tx1"/>
                          </a:solidFill>
                          <a:effectLst/>
                          <a:latin typeface="Helvetica Neue"/>
                          <a:ea typeface="+mn-ea"/>
                          <a:cs typeface="Helvetica Neue"/>
                        </a:rPr>
                        <a:t> </a:t>
                      </a:r>
                      <a:r>
                        <a:rPr lang="en-US" sz="1800" dirty="0" smtClean="0">
                          <a:effectLst/>
                          <a:latin typeface="Helvetica Neue"/>
                          <a:cs typeface="Helvetica Neue"/>
                        </a:rPr>
                        <a:t>400gr</a:t>
                      </a:r>
                      <a:endParaRPr lang="en-US" sz="1800" dirty="0">
                        <a:effectLst/>
                        <a:latin typeface="Helvetica Neue"/>
                        <a:cs typeface="Helvetica Neue"/>
                      </a:endParaRPr>
                    </a:p>
                  </a:txBody>
                  <a:tcPr marL="38100" marR="38100" marT="25400" marB="25400" anchor="b">
                    <a:noFill/>
                  </a:tcPr>
                </a:tc>
                <a:tc>
                  <a:txBody>
                    <a:bodyPr/>
                    <a:lstStyle/>
                    <a:p>
                      <a:pPr algn="ctr" rtl="0" fontAlgn="b"/>
                      <a:r>
                        <a:rPr lang="sk-SK" sz="2800" b="0" dirty="0" smtClean="0">
                          <a:solidFill>
                            <a:srgbClr val="000000"/>
                          </a:solidFill>
                          <a:effectLst/>
                          <a:latin typeface="Helvetica Neue"/>
                          <a:cs typeface="Helvetica Neue"/>
                        </a:rPr>
                        <a:t>1.53</a:t>
                      </a:r>
                      <a:endParaRPr lang="sk-SK" sz="2800" b="0" dirty="0">
                        <a:solidFill>
                          <a:srgbClr val="000000"/>
                        </a:solidFill>
                        <a:effectLst/>
                        <a:latin typeface="Helvetica Neue"/>
                        <a:cs typeface="Helvetica Neue"/>
                      </a:endParaRPr>
                    </a:p>
                  </a:txBody>
                  <a:tcPr marL="38100" marR="38100" marT="25400" marB="25400" anchor="b">
                    <a:noFill/>
                  </a:tcPr>
                </a:tc>
                <a:tc>
                  <a:txBody>
                    <a:bodyPr/>
                    <a:lstStyle/>
                    <a:p>
                      <a:pPr algn="ctr" rtl="0" fontAlgn="b"/>
                      <a:r>
                        <a:rPr lang="is-IS" sz="2400" b="0" dirty="0">
                          <a:effectLst/>
                          <a:latin typeface="Helvetica Neue"/>
                          <a:cs typeface="Helvetica Neue"/>
                        </a:rPr>
                        <a:t>1076</a:t>
                      </a:r>
                    </a:p>
                  </a:txBody>
                  <a:tcPr marL="38100" marR="38100" marT="25400" marB="25400" anchor="b">
                    <a:noFill/>
                  </a:tcPr>
                </a:tc>
                <a:tc>
                  <a:txBody>
                    <a:bodyPr/>
                    <a:lstStyle/>
                    <a:p>
                      <a:pPr algn="ctr" rtl="0" fontAlgn="b"/>
                      <a:r>
                        <a:rPr lang="is-IS" sz="2400" b="0" dirty="0">
                          <a:effectLst/>
                          <a:latin typeface="Helvetica Neue"/>
                          <a:cs typeface="Helvetica Neue"/>
                        </a:rPr>
                        <a:t>22%</a:t>
                      </a:r>
                    </a:p>
                  </a:txBody>
                  <a:tcPr marL="38100" marR="38100" marT="25400" marB="25400" anchor="b">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1671165"/>
              </p:ext>
            </p:extLst>
          </p:nvPr>
        </p:nvGraphicFramePr>
        <p:xfrm>
          <a:off x="323528" y="5747658"/>
          <a:ext cx="5616624" cy="561662"/>
        </p:xfrm>
        <a:graphic>
          <a:graphicData uri="http://schemas.openxmlformats.org/drawingml/2006/table">
            <a:tbl>
              <a:tblPr firstRow="1" bandRow="1">
                <a:tableStyleId>{9D7B26C5-4107-4FEC-AEDC-1716B250A1EF}</a:tableStyleId>
              </a:tblPr>
              <a:tblGrid>
                <a:gridCol w="2438798"/>
                <a:gridCol w="1108544"/>
                <a:gridCol w="886836"/>
                <a:gridCol w="1182446"/>
              </a:tblGrid>
              <a:tr h="561662">
                <a:tc>
                  <a:txBody>
                    <a:bodyPr/>
                    <a:lstStyle/>
                    <a:p>
                      <a:pPr algn="r" rtl="0" fontAlgn="b"/>
                      <a:r>
                        <a:rPr lang="en-US" sz="2300" b="1" dirty="0" smtClean="0">
                          <a:effectLst/>
                          <a:latin typeface="Helvetica Neue"/>
                          <a:cs typeface="Helvetica Neue"/>
                        </a:rPr>
                        <a:t>PROCUREMENT </a:t>
                      </a:r>
                      <a:endParaRPr lang="en-US" sz="2300" b="1" dirty="0">
                        <a:effectLst/>
                        <a:latin typeface="Helvetica Neue"/>
                        <a:cs typeface="Helvetica Neue"/>
                      </a:endParaRPr>
                    </a:p>
                  </a:txBody>
                  <a:tcPr marL="38100" marR="38100" marT="25400" marB="25400" anchor="b">
                    <a:solidFill>
                      <a:schemeClr val="bg1">
                        <a:lumMod val="85000"/>
                        <a:alpha val="16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2800" dirty="0" smtClean="0">
                          <a:solidFill>
                            <a:srgbClr val="000000"/>
                          </a:solidFill>
                          <a:effectLst/>
                          <a:latin typeface="Helvetica Neue"/>
                          <a:cs typeface="Helvetica Neue"/>
                        </a:rPr>
                        <a:t>1.43</a:t>
                      </a:r>
                    </a:p>
                  </a:txBody>
                  <a:tcPr>
                    <a:solidFill>
                      <a:schemeClr val="bg1">
                        <a:lumMod val="85000"/>
                        <a:alpha val="16000"/>
                      </a:schemeClr>
                    </a:solidFill>
                  </a:tcPr>
                </a:tc>
                <a:tc>
                  <a:txBody>
                    <a:bodyPr/>
                    <a:lstStyle/>
                    <a:p>
                      <a:pPr algn="ctr"/>
                      <a:r>
                        <a:rPr lang="en-US" sz="2400" dirty="0" smtClean="0">
                          <a:latin typeface="Helvetica Neue"/>
                          <a:cs typeface="Helvetica Neue"/>
                        </a:rPr>
                        <a:t>19</a:t>
                      </a:r>
                      <a:endParaRPr lang="en-US" sz="2400" dirty="0">
                        <a:latin typeface="Helvetica Neue"/>
                        <a:cs typeface="Helvetica Neue"/>
                      </a:endParaRPr>
                    </a:p>
                  </a:txBody>
                  <a:tcPr>
                    <a:solidFill>
                      <a:schemeClr val="bg1">
                        <a:lumMod val="85000"/>
                        <a:alpha val="16000"/>
                      </a:schemeClr>
                    </a:solidFill>
                  </a:tcPr>
                </a:tc>
                <a:tc>
                  <a:txBody>
                    <a:bodyPr/>
                    <a:lstStyle/>
                    <a:p>
                      <a:pPr algn="ctr"/>
                      <a:r>
                        <a:rPr lang="en-US" sz="2400" dirty="0" smtClean="0">
                          <a:latin typeface="Helvetica Neue"/>
                          <a:cs typeface="Helvetica Neue"/>
                        </a:rPr>
                        <a:t>182%</a:t>
                      </a:r>
                      <a:endParaRPr lang="en-US" sz="2400" dirty="0">
                        <a:latin typeface="Helvetica Neue"/>
                        <a:cs typeface="Helvetica Neue"/>
                      </a:endParaRPr>
                    </a:p>
                  </a:txBody>
                  <a:tcPr>
                    <a:solidFill>
                      <a:schemeClr val="bg1">
                        <a:lumMod val="85000"/>
                        <a:alpha val="16000"/>
                      </a:schemeClr>
                    </a:solidFill>
                  </a:tcPr>
                </a:tc>
              </a:tr>
            </a:tbl>
          </a:graphicData>
        </a:graphic>
      </p:graphicFrame>
    </p:spTree>
    <p:extLst>
      <p:ext uri="{BB962C8B-B14F-4D97-AF65-F5344CB8AC3E}">
        <p14:creationId xmlns:p14="http://schemas.microsoft.com/office/powerpoint/2010/main" val="284417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3"/>
                                        </p:tgtEl>
                                        <p:attrNameLst>
                                          <p:attrName>style.opacity</p:attrName>
                                        </p:attrNameLst>
                                      </p:cBhvr>
                                      <p:to>
                                        <p:strVal val="0.5"/>
                                      </p:to>
                                    </p:set>
                                    <p:animEffect filter="image" prLst="opacity: 0.5">
                                      <p:cBhvr rctx="IE">
                                        <p:cTn id="15" dur="indefinite"/>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rctx="PPT">
                                        <p:cTn id="23" dur="indefinite"/>
                                        <p:tgtEl>
                                          <p:spTgt spid="4"/>
                                        </p:tgtEl>
                                        <p:attrNameLst>
                                          <p:attrName>style.opacity</p:attrName>
                                        </p:attrNameLst>
                                      </p:cBhvr>
                                      <p:to>
                                        <p:strVal val="0.5"/>
                                      </p:to>
                                    </p:set>
                                    <p:animEffect filter="image" prLst="opacity: 0.5">
                                      <p:cBhvr rctx="IE">
                                        <p:cTn id="24" dur="indefinite"/>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rctx="PPT">
                                        <p:cTn id="32" dur="indefinite"/>
                                        <p:tgtEl>
                                          <p:spTgt spid="5"/>
                                        </p:tgtEl>
                                        <p:attrNameLst>
                                          <p:attrName>style.opacity</p:attrName>
                                        </p:attrNameLst>
                                      </p:cBhvr>
                                      <p:to>
                                        <p:strVal val="0.5"/>
                                      </p:to>
                                    </p:set>
                                    <p:animEffect filter="image" prLst="opacity: 0.5">
                                      <p:cBhvr rctx="IE">
                                        <p:cTn id="33" dur="indefinite"/>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From price to procurement</a:t>
            </a:r>
            <a:endParaRPr lang="en-US"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graphicFrame>
        <p:nvGraphicFramePr>
          <p:cNvPr id="7" name="Table 6"/>
          <p:cNvGraphicFramePr>
            <a:graphicFrameLocks noGrp="1"/>
          </p:cNvGraphicFramePr>
          <p:nvPr>
            <p:extLst>
              <p:ext uri="{D42A27DB-BD31-4B8C-83A1-F6EECF244321}">
                <p14:modId xmlns:p14="http://schemas.microsoft.com/office/powerpoint/2010/main" val="1963813980"/>
              </p:ext>
            </p:extLst>
          </p:nvPr>
        </p:nvGraphicFramePr>
        <p:xfrm>
          <a:off x="251520" y="2132856"/>
          <a:ext cx="8496942" cy="2558745"/>
        </p:xfrm>
        <a:graphic>
          <a:graphicData uri="http://schemas.openxmlformats.org/drawingml/2006/table">
            <a:tbl>
              <a:tblPr firstRow="1" bandRow="1">
                <a:tableStyleId>{9D7B26C5-4107-4FEC-AEDC-1716B250A1EF}</a:tableStyleId>
              </a:tblPr>
              <a:tblGrid>
                <a:gridCol w="2016224"/>
                <a:gridCol w="1080120"/>
                <a:gridCol w="936104"/>
                <a:gridCol w="1440160"/>
                <a:gridCol w="1224136"/>
                <a:gridCol w="1800198"/>
              </a:tblGrid>
              <a:tr h="561662">
                <a:tc>
                  <a:txBody>
                    <a:bodyPr/>
                    <a:lstStyle/>
                    <a:p>
                      <a:pPr algn="ctr"/>
                      <a:r>
                        <a:rPr lang="en-US" dirty="0" smtClean="0">
                          <a:latin typeface="Helvetica Neue"/>
                          <a:cs typeface="Helvetica Neue"/>
                        </a:rPr>
                        <a:t>Buyer</a:t>
                      </a:r>
                    </a:p>
                  </a:txBody>
                  <a:tcPr anchor="ctr"/>
                </a:tc>
                <a:tc>
                  <a:txBody>
                    <a:bodyPr/>
                    <a:lstStyle/>
                    <a:p>
                      <a:pPr algn="ctr" rtl="0" fontAlgn="b"/>
                      <a:r>
                        <a:rPr lang="en-US" b="1" dirty="0">
                          <a:effectLst/>
                          <a:latin typeface="Helvetica Neue"/>
                          <a:cs typeface="Helvetica Neue"/>
                        </a:rPr>
                        <a:t>date</a:t>
                      </a:r>
                    </a:p>
                  </a:txBody>
                  <a:tcPr marL="38100" marR="38100" marT="25400" marB="25400" anchor="ctr"/>
                </a:tc>
                <a:tc>
                  <a:txBody>
                    <a:bodyPr/>
                    <a:lstStyle/>
                    <a:p>
                      <a:pPr algn="ctr" rtl="0" fontAlgn="b"/>
                      <a:r>
                        <a:rPr lang="en-US" b="1" dirty="0" smtClean="0">
                          <a:effectLst/>
                          <a:latin typeface="Helvetica Neue"/>
                          <a:cs typeface="Helvetica Neue"/>
                        </a:rPr>
                        <a:t>Price (</a:t>
                      </a:r>
                      <a:r>
                        <a:rPr lang="pt-BR" dirty="0" smtClean="0">
                          <a:latin typeface="Helvetica Neue"/>
                          <a:cs typeface="Helvetica Neue"/>
                        </a:rPr>
                        <a:t>€/kg)</a:t>
                      </a:r>
                      <a:endParaRPr lang="en-US" b="1" dirty="0">
                        <a:effectLst/>
                        <a:latin typeface="Helvetica Neue"/>
                        <a:cs typeface="Helvetica Neue"/>
                      </a:endParaRPr>
                    </a:p>
                  </a:txBody>
                  <a:tcPr marL="38100" marR="38100" marT="25400" marB="25400" anchor="ctr"/>
                </a:tc>
                <a:tc>
                  <a:txBody>
                    <a:bodyPr/>
                    <a:lstStyle/>
                    <a:p>
                      <a:pPr algn="ctr" rtl="0" fontAlgn="b"/>
                      <a:r>
                        <a:rPr lang="en-US" b="1" dirty="0" smtClean="0">
                          <a:effectLst/>
                          <a:latin typeface="Helvetica Neue"/>
                          <a:cs typeface="Helvetica Neue"/>
                        </a:rPr>
                        <a:t>Difference from retail </a:t>
                      </a:r>
                      <a:endParaRPr lang="en-US" b="1" dirty="0">
                        <a:effectLst/>
                        <a:latin typeface="Helvetica Neue"/>
                        <a:cs typeface="Helvetica Neue"/>
                      </a:endParaRPr>
                    </a:p>
                  </a:txBody>
                  <a:tcPr marL="38100" marR="38100" marT="25400" marB="254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Difference from wholesale </a:t>
                      </a:r>
                    </a:p>
                  </a:txBody>
                  <a:tcPr marL="38100" marR="38100" marT="25400" marB="25400" anchor="ctr"/>
                </a:tc>
                <a:tc>
                  <a:txBody>
                    <a:bodyPr/>
                    <a:lstStyle/>
                    <a:p>
                      <a:pPr algn="ctr" rtl="0" fontAlgn="b"/>
                      <a:r>
                        <a:rPr lang="en-US" b="1" dirty="0">
                          <a:effectLst/>
                        </a:rPr>
                        <a:t>S</a:t>
                      </a:r>
                      <a:r>
                        <a:rPr lang="en-US" b="1" dirty="0" smtClean="0">
                          <a:effectLst/>
                        </a:rPr>
                        <a:t>eller</a:t>
                      </a:r>
                      <a:endParaRPr lang="en-US" b="1" dirty="0">
                        <a:effectLst/>
                      </a:endParaRPr>
                    </a:p>
                  </a:txBody>
                  <a:tcPr marL="38100" marR="38100" marT="25400" marB="25400" anchor="ctr"/>
                </a:tc>
              </a:tr>
              <a:tr h="561662">
                <a:tc>
                  <a:txBody>
                    <a:bodyPr/>
                    <a:lstStyle/>
                    <a:p>
                      <a:pPr algn="ctr" rtl="0" fontAlgn="b"/>
                      <a:r>
                        <a:rPr lang="en-US" dirty="0" smtClean="0">
                          <a:effectLst/>
                          <a:latin typeface="Helvetica Neue"/>
                          <a:cs typeface="Helvetica Neue"/>
                        </a:rPr>
                        <a:t>City of </a:t>
                      </a:r>
                      <a:r>
                        <a:rPr lang="en-US" dirty="0" err="1" smtClean="0">
                          <a:effectLst/>
                          <a:latin typeface="Helvetica Neue"/>
                          <a:cs typeface="Helvetica Neue"/>
                        </a:rPr>
                        <a:t>Agrafa</a:t>
                      </a:r>
                      <a:endParaRPr lang="en-US" dirty="0">
                        <a:effectLst/>
                        <a:latin typeface="Helvetica Neue"/>
                        <a:cs typeface="Helvetica Neue"/>
                      </a:endParaRPr>
                    </a:p>
                  </a:txBody>
                  <a:tcPr marL="38100" marR="38100" marT="25400" marB="25400" anchor="ctr"/>
                </a:tc>
                <a:tc>
                  <a:txBody>
                    <a:bodyPr/>
                    <a:lstStyle/>
                    <a:p>
                      <a:pPr algn="ctr" rtl="0" fontAlgn="b"/>
                      <a:r>
                        <a:rPr lang="is-IS" dirty="0">
                          <a:effectLst/>
                          <a:latin typeface="Helvetica Neue"/>
                          <a:cs typeface="Helvetica Neue"/>
                        </a:rPr>
                        <a:t>30/10</a:t>
                      </a:r>
                      <a:r>
                        <a:rPr lang="is-IS" dirty="0" smtClean="0">
                          <a:effectLst/>
                          <a:latin typeface="Helvetica Neue"/>
                          <a:cs typeface="Helvetica Neue"/>
                        </a:rPr>
                        <a:t>/13</a:t>
                      </a:r>
                      <a:endParaRPr lang="is-IS" dirty="0">
                        <a:effectLst/>
                        <a:latin typeface="Helvetica Neue"/>
                        <a:cs typeface="Helvetica Neue"/>
                      </a:endParaRPr>
                    </a:p>
                  </a:txBody>
                  <a:tcPr marL="38100" marR="38100" marT="25400" marB="25400" anchor="ctr"/>
                </a:tc>
                <a:tc>
                  <a:txBody>
                    <a:bodyPr/>
                    <a:lstStyle/>
                    <a:p>
                      <a:pPr algn="ctr" rtl="0" fontAlgn="b"/>
                      <a:r>
                        <a:rPr lang="hr-HR" sz="2400" dirty="0">
                          <a:effectLst/>
                          <a:latin typeface="Helvetica Neue"/>
                          <a:cs typeface="Helvetica Neue"/>
                        </a:rPr>
                        <a:t>2.10</a:t>
                      </a:r>
                    </a:p>
                  </a:txBody>
                  <a:tcPr marL="38100" marR="38100" marT="25400" marB="25400" anchor="ctr"/>
                </a:tc>
                <a:tc>
                  <a:txBody>
                    <a:bodyPr/>
                    <a:lstStyle/>
                    <a:p>
                      <a:pPr algn="ctr" rtl="0" fontAlgn="b"/>
                      <a:r>
                        <a:rPr lang="en-US" sz="2400" b="1" dirty="0" smtClean="0">
                          <a:solidFill>
                            <a:srgbClr val="FF0000"/>
                          </a:solidFill>
                          <a:effectLst/>
                          <a:latin typeface="Helvetica Neue"/>
                          <a:cs typeface="Helvetica Neue"/>
                        </a:rPr>
                        <a:t>110</a:t>
                      </a:r>
                      <a:r>
                        <a:rPr lang="uk-UA" sz="2400" b="1" dirty="0" smtClean="0">
                          <a:solidFill>
                            <a:srgbClr val="FF0000"/>
                          </a:solidFill>
                          <a:effectLst/>
                          <a:latin typeface="Helvetica Neue"/>
                          <a:cs typeface="Helvetica Neue"/>
                        </a:rPr>
                        <a:t>%</a:t>
                      </a:r>
                      <a:endParaRPr lang="uk-UA"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sz="2400" b="1" dirty="0" smtClean="0">
                          <a:solidFill>
                            <a:srgbClr val="FF0000"/>
                          </a:solidFill>
                          <a:effectLst/>
                          <a:latin typeface="Helvetica Neue"/>
                          <a:cs typeface="Helvetica Neue"/>
                        </a:rPr>
                        <a:t>200</a:t>
                      </a:r>
                      <a:r>
                        <a:rPr lang="uk-UA" sz="2400" b="1" dirty="0" smtClean="0">
                          <a:solidFill>
                            <a:srgbClr val="FF0000"/>
                          </a:solidFill>
                          <a:effectLst/>
                          <a:latin typeface="Helvetica Neue"/>
                          <a:cs typeface="Helvetica Neue"/>
                        </a:rPr>
                        <a:t>%</a:t>
                      </a:r>
                      <a:endParaRPr lang="uk-UA"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dirty="0">
                          <a:effectLst/>
                        </a:rPr>
                        <a:t>PAPADIMOU SA</a:t>
                      </a:r>
                    </a:p>
                  </a:txBody>
                  <a:tcPr marL="38100" marR="38100" marT="25400" marB="25400" anchor="ctr"/>
                </a:tc>
              </a:tr>
              <a:tr h="561662">
                <a:tc>
                  <a:txBody>
                    <a:bodyPr/>
                    <a:lstStyle/>
                    <a:p>
                      <a:pPr algn="ctr" rtl="0" fontAlgn="b"/>
                      <a:r>
                        <a:rPr lang="en-US" dirty="0" smtClean="0">
                          <a:effectLst/>
                          <a:latin typeface="Helvetica Neue"/>
                          <a:cs typeface="Helvetica Neue"/>
                        </a:rPr>
                        <a:t>City of Alexandria</a:t>
                      </a:r>
                      <a:endParaRPr lang="en-US" dirty="0">
                        <a:effectLst/>
                        <a:latin typeface="Helvetica Neue"/>
                        <a:cs typeface="Helvetica Neue"/>
                      </a:endParaRPr>
                    </a:p>
                  </a:txBody>
                  <a:tcPr marL="38100" marR="38100" marT="25400" marB="25400" anchor="ctr"/>
                </a:tc>
                <a:tc>
                  <a:txBody>
                    <a:bodyPr/>
                    <a:lstStyle/>
                    <a:p>
                      <a:pPr algn="ctr" rtl="0" fontAlgn="b"/>
                      <a:r>
                        <a:rPr lang="is-IS" dirty="0" smtClean="0">
                          <a:effectLst/>
                          <a:latin typeface="Helvetica Neue"/>
                          <a:cs typeface="Helvetica Neue"/>
                        </a:rPr>
                        <a:t>02/07/14</a:t>
                      </a:r>
                      <a:endParaRPr lang="is-IS" dirty="0">
                        <a:effectLst/>
                        <a:latin typeface="Helvetica Neue"/>
                        <a:cs typeface="Helvetica Neue"/>
                      </a:endParaRPr>
                    </a:p>
                  </a:txBody>
                  <a:tcPr marL="38100" marR="38100" marT="25400" marB="25400" anchor="ctr"/>
                </a:tc>
                <a:tc>
                  <a:txBody>
                    <a:bodyPr/>
                    <a:lstStyle/>
                    <a:p>
                      <a:pPr algn="ctr" rtl="0" fontAlgn="b"/>
                      <a:r>
                        <a:rPr lang="nb-NO" sz="2400" dirty="0">
                          <a:effectLst/>
                          <a:latin typeface="Helvetica Neue"/>
                          <a:cs typeface="Helvetica Neue"/>
                        </a:rPr>
                        <a:t>1.33</a:t>
                      </a: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15%</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33%</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en-US" dirty="0" smtClean="0">
                          <a:effectLst/>
                        </a:rPr>
                        <a:t>PHILIPOPOUL. </a:t>
                      </a:r>
                      <a:r>
                        <a:rPr lang="en-US" dirty="0">
                          <a:effectLst/>
                        </a:rPr>
                        <a:t>SA</a:t>
                      </a:r>
                    </a:p>
                  </a:txBody>
                  <a:tcPr marL="38100" marR="38100" marT="25400" marB="2540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City of New</a:t>
                      </a:r>
                      <a:r>
                        <a:rPr lang="en-US" baseline="0" dirty="0" smtClean="0">
                          <a:effectLst/>
                          <a:latin typeface="Helvetica Neue"/>
                          <a:cs typeface="Helvetica Neue"/>
                        </a:rPr>
                        <a:t> Ionia</a:t>
                      </a:r>
                      <a:endParaRPr lang="en-US" dirty="0" smtClean="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21</a:t>
                      </a:r>
                      <a:r>
                        <a:rPr lang="is-IS" dirty="0" smtClean="0">
                          <a:effectLst/>
                          <a:latin typeface="Helvetica Neue"/>
                          <a:cs typeface="Helvetica Neue"/>
                        </a:rPr>
                        <a:t>/</a:t>
                      </a:r>
                      <a:r>
                        <a:rPr lang="el-GR" dirty="0" smtClean="0">
                          <a:effectLst/>
                          <a:latin typeface="Helvetica Neue"/>
                          <a:cs typeface="Helvetica Neue"/>
                        </a:rPr>
                        <a:t>1</a:t>
                      </a:r>
                      <a:r>
                        <a:rPr lang="en-US" dirty="0" smtClean="0">
                          <a:effectLst/>
                          <a:latin typeface="Helvetica Neue"/>
                          <a:cs typeface="Helvetica Neue"/>
                        </a:rPr>
                        <a:t>1</a:t>
                      </a:r>
                      <a:r>
                        <a:rPr lang="is-IS" dirty="0" smtClean="0">
                          <a:effectLst/>
                          <a:latin typeface="Helvetica Neue"/>
                          <a:cs typeface="Helvetica Neue"/>
                        </a:rPr>
                        <a:t>/14</a:t>
                      </a:r>
                      <a:endParaRPr lang="is-IS" dirty="0">
                        <a:effectLst/>
                        <a:latin typeface="Helvetica Neue"/>
                        <a:cs typeface="Helvetica Neue"/>
                      </a:endParaRPr>
                    </a:p>
                  </a:txBody>
                  <a:tcPr marL="38100" marR="38100" marT="25400" marB="25400" anchor="ctr"/>
                </a:tc>
                <a:tc>
                  <a:txBody>
                    <a:bodyPr/>
                    <a:lstStyle/>
                    <a:p>
                      <a:pPr algn="ctr" rtl="0" fontAlgn="b"/>
                      <a:r>
                        <a:rPr lang="el-GR" sz="2400" dirty="0" smtClean="0">
                          <a:effectLst/>
                          <a:latin typeface="Helvetica Neue"/>
                          <a:cs typeface="Helvetica Neue"/>
                        </a:rPr>
                        <a:t>0.</a:t>
                      </a:r>
                      <a:r>
                        <a:rPr lang="en-US" sz="2400" dirty="0" smtClean="0">
                          <a:effectLst/>
                          <a:latin typeface="Helvetica Neue"/>
                          <a:cs typeface="Helvetica Neue"/>
                        </a:rPr>
                        <a:t>91</a:t>
                      </a:r>
                      <a:endParaRPr lang="nb-NO" sz="2400" dirty="0">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FF0000"/>
                          </a:solidFill>
                          <a:effectLst/>
                          <a:latin typeface="Helvetica Neue"/>
                          <a:cs typeface="Helvetica Neue"/>
                        </a:rPr>
                        <a:t>12%</a:t>
                      </a:r>
                      <a:endParaRPr lang="pt-BR" sz="2400" b="1" dirty="0">
                        <a:solidFill>
                          <a:srgbClr val="FF0000"/>
                        </a:solidFill>
                        <a:effectLst/>
                        <a:latin typeface="Helvetica Neue"/>
                        <a:cs typeface="Helvetica Neue"/>
                      </a:endParaRPr>
                    </a:p>
                  </a:txBody>
                  <a:tcPr marL="38100" marR="38100" marT="25400" marB="25400" anchor="ctr"/>
                </a:tc>
                <a:tc>
                  <a:txBody>
                    <a:bodyPr/>
                    <a:lstStyle/>
                    <a:p>
                      <a:pPr algn="ctr" rtl="0" fontAlgn="b"/>
                      <a:r>
                        <a:rPr lang="pt-BR" sz="2400" b="1" dirty="0" smtClean="0">
                          <a:solidFill>
                            <a:srgbClr val="008000"/>
                          </a:solidFill>
                          <a:effectLst/>
                          <a:latin typeface="Helvetica Neue"/>
                          <a:cs typeface="Helvetica Neue"/>
                        </a:rPr>
                        <a:t>-10%</a:t>
                      </a:r>
                      <a:endParaRPr lang="pt-BR" sz="2400" b="1" dirty="0">
                        <a:solidFill>
                          <a:srgbClr val="008000"/>
                        </a:solidFill>
                        <a:effectLst/>
                        <a:latin typeface="Helvetica Neue"/>
                        <a:cs typeface="Helvetica Neue"/>
                      </a:endParaRPr>
                    </a:p>
                  </a:txBody>
                  <a:tcPr marL="38100" marR="38100" marT="25400" marB="2540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l-GR" dirty="0" smtClean="0">
                          <a:effectLst/>
                        </a:rPr>
                        <a:t>ΝΟ</a:t>
                      </a:r>
                      <a:r>
                        <a:rPr lang="en-US" dirty="0" smtClean="0">
                          <a:effectLst/>
                        </a:rPr>
                        <a:t>SIS</a:t>
                      </a:r>
                      <a:r>
                        <a:rPr lang="en-US" baseline="0" dirty="0" smtClean="0">
                          <a:effectLst/>
                        </a:rPr>
                        <a:t> SA</a:t>
                      </a:r>
                      <a:endParaRPr lang="en-US" dirty="0" smtClean="0">
                        <a:effectLst/>
                      </a:endParaRPr>
                    </a:p>
                  </a:txBody>
                  <a:tcPr marL="38100" marR="38100" marT="25400" marB="25400" anchor="ctr"/>
                </a:tc>
              </a:tr>
            </a:tbl>
          </a:graphicData>
        </a:graphic>
      </p:graphicFrame>
    </p:spTree>
    <p:extLst>
      <p:ext uri="{BB962C8B-B14F-4D97-AF65-F5344CB8AC3E}">
        <p14:creationId xmlns:p14="http://schemas.microsoft.com/office/powerpoint/2010/main" val="411297628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13589"/>
          <a:stretch/>
        </p:blipFill>
        <p:spPr>
          <a:xfrm>
            <a:off x="0" y="1"/>
            <a:ext cx="3203848" cy="1916832"/>
          </a:xfrm>
          <a:prstGeom prst="rect">
            <a:avLst/>
          </a:prstGeom>
        </p:spPr>
      </p:pic>
      <p:sp>
        <p:nvSpPr>
          <p:cNvPr id="2" name="Title 1"/>
          <p:cNvSpPr>
            <a:spLocks noGrp="1"/>
          </p:cNvSpPr>
          <p:nvPr>
            <p:ph type="title"/>
          </p:nvPr>
        </p:nvSpPr>
        <p:spPr>
          <a:xfrm>
            <a:off x="2915816" y="116632"/>
            <a:ext cx="5770984" cy="1143000"/>
          </a:xfrm>
        </p:spPr>
        <p:txBody>
          <a:bodyPr/>
          <a:lstStyle/>
          <a:p>
            <a:r>
              <a:rPr lang="en-US" b="1" dirty="0" smtClean="0"/>
              <a:t>Quality: food alerts</a:t>
            </a:r>
            <a:endParaRPr lang="en-US" b="1" dirty="0"/>
          </a:p>
        </p:txBody>
      </p:sp>
      <p:graphicFrame>
        <p:nvGraphicFramePr>
          <p:cNvPr id="5" name="Table 4"/>
          <p:cNvGraphicFramePr>
            <a:graphicFrameLocks noGrp="1"/>
          </p:cNvGraphicFramePr>
          <p:nvPr>
            <p:extLst>
              <p:ext uri="{D42A27DB-BD31-4B8C-83A1-F6EECF244321}">
                <p14:modId xmlns:p14="http://schemas.microsoft.com/office/powerpoint/2010/main" val="3431130118"/>
              </p:ext>
            </p:extLst>
          </p:nvPr>
        </p:nvGraphicFramePr>
        <p:xfrm>
          <a:off x="323528" y="2060848"/>
          <a:ext cx="8496942" cy="1123324"/>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gridSpan="2">
                  <a:txBody>
                    <a:bodyPr/>
                    <a:lstStyle/>
                    <a:p>
                      <a:pPr algn="ctr" rtl="0" fontAlgn="b"/>
                      <a:r>
                        <a:rPr lang="en-US" dirty="0">
                          <a:effectLst/>
                          <a:latin typeface="Helvetica Neue"/>
                          <a:cs typeface="Helvetica Neue"/>
                        </a:rPr>
                        <a:t>Total (from 1980)</a:t>
                      </a:r>
                    </a:p>
                  </a:txBody>
                  <a:tcPr marL="38100" marR="38100" marT="25400" marB="25400" anchor="ctr"/>
                </a:tc>
                <a:tc hMerge="1">
                  <a:txBody>
                    <a:bodyPr/>
                    <a:lstStyle/>
                    <a:p>
                      <a:endParaRPr lang="en-US" dirty="0">
                        <a:latin typeface="Helvetica Neue"/>
                        <a:cs typeface="Helvetica Neue"/>
                      </a:endParaRPr>
                    </a:p>
                  </a:txBody>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Total notified by Greece</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rtl="0" fontAlgn="b"/>
                      <a:endParaRPr lang="en-US" dirty="0">
                        <a:effectLst/>
                        <a:latin typeface="Helvetica Neue"/>
                        <a:cs typeface="Helvetica Neue"/>
                      </a:endParaRPr>
                    </a:p>
                  </a:txBody>
                  <a:tcPr marL="38100" marR="38100" marT="25400" marB="25400" anchor="b"/>
                </a:tc>
                <a:tc hMerge="1">
                  <a:txBody>
                    <a:bodyPr/>
                    <a:lstStyle/>
                    <a:p>
                      <a:endParaRPr lang="en-US"/>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Total distributed in Greece</a:t>
                      </a:r>
                    </a:p>
                  </a:txBody>
                  <a:tcPr marL="38100" marR="38100" marT="25400" marB="25400" anchor="ctr"/>
                </a:tc>
                <a:tc hMerge="1">
                  <a:txBody>
                    <a:bodyPr/>
                    <a:lstStyle/>
                    <a:p>
                      <a:endParaRPr lang="en-US" dirty="0">
                        <a:latin typeface="Helvetica Neue"/>
                        <a:cs typeface="Helvetica Neue"/>
                      </a:endParaRPr>
                    </a:p>
                  </a:txBody>
                  <a:tcPr marL="38100" marR="38100" marT="25400" marB="25400" anchor="b"/>
                </a:tc>
                <a:tc hMerge="1">
                  <a:txBody>
                    <a:bodyPr/>
                    <a:lstStyle/>
                    <a:p>
                      <a:endParaRPr lang="en-US"/>
                    </a:p>
                  </a:txBody>
                  <a:tcPr/>
                </a:tc>
                <a:tc hMerge="1">
                  <a:txBody>
                    <a:bodyPr/>
                    <a:lstStyle/>
                    <a:p>
                      <a:endParaRPr lang="en-US" dirty="0">
                        <a:latin typeface="Helvetica Neue"/>
                        <a:cs typeface="Helvetica Neue"/>
                      </a:endParaRPr>
                    </a:p>
                  </a:txBody>
                  <a:tcPr marL="38100" marR="38100" marT="25400" marB="25400" anchor="b"/>
                </a:tc>
              </a:tr>
              <a:tr h="561662">
                <a:tc gridSpan="2">
                  <a:txBody>
                    <a:bodyPr/>
                    <a:lstStyle/>
                    <a:p>
                      <a:pPr algn="ctr" rtl="0" fontAlgn="b"/>
                      <a:r>
                        <a:rPr lang="cs-CZ" sz="2400" dirty="0">
                          <a:effectLst/>
                          <a:latin typeface="Helvetica Neue"/>
                          <a:cs typeface="Helvetica Neue"/>
                        </a:rPr>
                        <a:t>216</a:t>
                      </a:r>
                    </a:p>
                  </a:txBody>
                  <a:tcPr marL="38100" marR="38100" marT="25400" marB="25400" anchor="ctr"/>
                </a:tc>
                <a:tc hMerge="1">
                  <a:txBody>
                    <a:bodyPr/>
                    <a:lstStyle/>
                    <a:p>
                      <a:pPr rtl="0" fontAlgn="b"/>
                      <a:endParaRPr lang="en-US" dirty="0">
                        <a:effectLst/>
                        <a:latin typeface="Helvetica Neue"/>
                        <a:cs typeface="Helvetica Neue"/>
                      </a:endParaRPr>
                    </a:p>
                  </a:txBody>
                  <a:tcPr marL="38100" marR="38100" marT="25400" marB="25400" anchor="b"/>
                </a:tc>
                <a:tc gridSpan="6">
                  <a:txBody>
                    <a:bodyPr/>
                    <a:lstStyle/>
                    <a:p>
                      <a:pPr algn="ctr" rtl="0" fontAlgn="b"/>
                      <a:r>
                        <a:rPr lang="is-IS" sz="2400" dirty="0">
                          <a:effectLst/>
                          <a:latin typeface="Helvetica Neue"/>
                          <a:cs typeface="Helvetica Neue"/>
                        </a:rPr>
                        <a:t>20</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rtl="0" fontAlgn="b"/>
                      <a:endParaRPr lang="is-IS" dirty="0">
                        <a:effectLst/>
                        <a:latin typeface="Helvetica Neue"/>
                        <a:cs typeface="Helvetica Neue"/>
                      </a:endParaRPr>
                    </a:p>
                  </a:txBody>
                  <a:tcPr marL="38100" marR="38100" marT="25400" marB="25400" anchor="b"/>
                </a:tc>
                <a:tc hMerge="1">
                  <a:txBody>
                    <a:bodyPr/>
                    <a:lstStyle/>
                    <a:p>
                      <a:endParaRPr lang="en-US"/>
                    </a:p>
                  </a:txBody>
                  <a:tcPr/>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effectLst/>
                          <a:latin typeface="Helvetica Neue"/>
                          <a:cs typeface="Helvetica Neue"/>
                        </a:rPr>
                        <a:t>9</a:t>
                      </a:r>
                    </a:p>
                  </a:txBody>
                  <a:tcPr marL="38100" marR="38100" marT="25400" marB="25400" anchor="ctr"/>
                </a:tc>
                <a:tc hMerge="1">
                  <a:txBody>
                    <a:bodyPr/>
                    <a:lstStyle/>
                    <a:p>
                      <a:endParaRPr lang="en-US" dirty="0">
                        <a:latin typeface="Helvetica Neue"/>
                        <a:cs typeface="Helvetica Neue"/>
                      </a:endParaRPr>
                    </a:p>
                  </a:txBody>
                  <a:tcPr marL="38100" marR="38100" marT="25400" marB="25400" anchor="b"/>
                </a:tc>
                <a:tc hMerge="1">
                  <a:txBody>
                    <a:bodyPr/>
                    <a:lstStyle/>
                    <a:p>
                      <a:endParaRPr lang="en-US" dirty="0"/>
                    </a:p>
                  </a:txBody>
                  <a:tcPr/>
                </a:tc>
                <a:tc hMerge="1">
                  <a:txBody>
                    <a:bodyPr/>
                    <a:lstStyle/>
                    <a:p>
                      <a:endParaRPr lang="en-US" dirty="0">
                        <a:latin typeface="Helvetica Neue"/>
                        <a:cs typeface="Helvetica Neue"/>
                      </a:endParaRPr>
                    </a:p>
                  </a:txBody>
                  <a:tcPr marL="38100" marR="38100" marT="25400" marB="25400" anchor="b"/>
                </a:tc>
              </a:tr>
            </a:tbl>
          </a:graphicData>
        </a:graphic>
      </p:graphicFrame>
      <p:pic>
        <p:nvPicPr>
          <p:cNvPr id="8" name="Picture 7"/>
          <p:cNvPicPr>
            <a:picLocks noChangeAspect="1"/>
          </p:cNvPicPr>
          <p:nvPr/>
        </p:nvPicPr>
        <p:blipFill>
          <a:blip r:embed="rId4"/>
          <a:stretch>
            <a:fillRect/>
          </a:stretch>
        </p:blipFill>
        <p:spPr>
          <a:xfrm>
            <a:off x="7164288" y="1052736"/>
            <a:ext cx="1763688" cy="993544"/>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6916919"/>
              </p:ext>
            </p:extLst>
          </p:nvPr>
        </p:nvGraphicFramePr>
        <p:xfrm>
          <a:off x="323530" y="3356992"/>
          <a:ext cx="8496942" cy="1222062"/>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a:txBody>
                    <a:bodyPr/>
                    <a:lstStyle/>
                    <a:p>
                      <a:pPr algn="ctr" rtl="0" fontAlgn="b"/>
                      <a:r>
                        <a:rPr lang="en-US" b="1" dirty="0" smtClean="0">
                          <a:effectLst/>
                          <a:latin typeface="Helvetica Neue"/>
                          <a:cs typeface="Helvetica Neue"/>
                        </a:rPr>
                        <a:t>Date</a:t>
                      </a:r>
                      <a:endParaRPr lang="en-US" b="1" dirty="0">
                        <a:effectLst/>
                        <a:latin typeface="Helvetica Neue"/>
                        <a:cs typeface="Helvetica Neue"/>
                      </a:endParaRPr>
                    </a:p>
                  </a:txBody>
                  <a:tcPr marL="38100" marR="38100" marT="25400" marB="25400" anchor="ctr"/>
                </a:tc>
                <a:tc>
                  <a:txBody>
                    <a:bodyPr/>
                    <a:lstStyle/>
                    <a:p>
                      <a:pPr algn="ctr" rtl="0" fontAlgn="b"/>
                      <a:r>
                        <a:rPr lang="en-US" b="1" dirty="0" err="1" smtClean="0">
                          <a:effectLst/>
                          <a:latin typeface="Helvetica Neue"/>
                          <a:cs typeface="Helvetica Neue"/>
                        </a:rPr>
                        <a:t>Classif</a:t>
                      </a:r>
                      <a:r>
                        <a:rPr lang="en-US" b="1" dirty="0" smtClean="0">
                          <a:effectLst/>
                          <a:latin typeface="Helvetica Neue"/>
                          <a:cs typeface="Helvetica Neue"/>
                        </a:rPr>
                        <a:t>.</a:t>
                      </a:r>
                      <a:endParaRPr lang="en-US" b="1" dirty="0">
                        <a:effectLst/>
                        <a:latin typeface="Helvetica Neue"/>
                        <a:cs typeface="Helvetica Neue"/>
                      </a:endParaRPr>
                    </a:p>
                  </a:txBody>
                  <a:tcPr marL="38100" marR="38100" marT="25400" marB="25400" anchor="ctr"/>
                </a:tc>
                <a:tc gridSpan="2">
                  <a:txBody>
                    <a:bodyPr/>
                    <a:lstStyle/>
                    <a:p>
                      <a:pPr algn="l" rtl="0" fontAlgn="b"/>
                      <a:r>
                        <a:rPr lang="en-US" b="1" dirty="0">
                          <a:effectLst/>
                          <a:latin typeface="Helvetica Neue"/>
                          <a:cs typeface="Helvetica Neue"/>
                        </a:rPr>
                        <a:t>Subject</a:t>
                      </a:r>
                    </a:p>
                  </a:txBody>
                  <a:tcPr marL="38100" marR="38100" marT="25400" marB="25400" anchor="ctr"/>
                </a:tc>
                <a:tc hMerge="1">
                  <a:txBody>
                    <a:bodyPr/>
                    <a:lstStyle/>
                    <a:p>
                      <a:endParaRPr lang="en-US"/>
                    </a:p>
                  </a:txBody>
                  <a:tcPr/>
                </a:tc>
                <a:tc gridSpan="2">
                  <a:txBody>
                    <a:bodyPr/>
                    <a:lstStyle/>
                    <a:p>
                      <a:endParaRPr lang="en-US" dirty="0">
                        <a:latin typeface="Helvetica Neue"/>
                        <a:cs typeface="Helvetica Neue"/>
                      </a:endParaRPr>
                    </a:p>
                  </a:txBody>
                  <a:tcPr marL="38100" marR="38100" marT="25400" marB="25400" anchor="ctr"/>
                </a:tc>
                <a:tc hMerge="1">
                  <a:txBody>
                    <a:bodyPr/>
                    <a:lstStyle/>
                    <a:p>
                      <a:endParaRPr lang="en-US"/>
                    </a:p>
                  </a:txBody>
                  <a:tcPr/>
                </a:tc>
                <a:tc gridSpan="2">
                  <a:txBody>
                    <a:bodyPr/>
                    <a:lstStyle/>
                    <a:p>
                      <a:endParaRPr lang="en-US">
                        <a:latin typeface="Helvetica Neue"/>
                        <a:cs typeface="Helvetica Neue"/>
                      </a:endParaRPr>
                    </a:p>
                  </a:txBody>
                  <a:tcPr marL="38100" marR="38100" marT="25400" marB="25400" anchor="ctr"/>
                </a:tc>
                <a:tc hMerge="1">
                  <a:txBody>
                    <a:bodyPr/>
                    <a:lstStyle/>
                    <a:p>
                      <a:endParaRPr lang="en-US"/>
                    </a:p>
                  </a:txBody>
                  <a:tcPr/>
                </a:tc>
                <a:tc>
                  <a:txBody>
                    <a:bodyPr/>
                    <a:lstStyle/>
                    <a:p>
                      <a:endParaRPr lang="en-US">
                        <a:latin typeface="Helvetica Neue"/>
                        <a:cs typeface="Helvetica Neue"/>
                      </a:endParaRPr>
                    </a:p>
                  </a:txBody>
                  <a:tcPr marL="38100" marR="38100" marT="25400" marB="25400" anchor="ctr"/>
                </a:tc>
                <a:tc gridSpan="2">
                  <a:txBody>
                    <a:bodyPr/>
                    <a:lstStyle/>
                    <a:p>
                      <a:endParaRPr lang="en-US"/>
                    </a:p>
                  </a:txBody>
                  <a:tcPr marL="38100" marR="38100" marT="25400" marB="25400" anchor="b"/>
                </a:tc>
                <a:tc hMerge="1">
                  <a:txBody>
                    <a:bodyPr/>
                    <a:lstStyle/>
                    <a:p>
                      <a:endParaRPr lang="en-US"/>
                    </a:p>
                  </a:txBody>
                  <a:tcPr/>
                </a:tc>
                <a:tc>
                  <a:txBody>
                    <a:bodyPr/>
                    <a:lstStyle/>
                    <a:p>
                      <a:endParaRPr lang="en-US"/>
                    </a:p>
                  </a:txBody>
                  <a:tcPr marL="38100" marR="38100" marT="25400" marB="25400" anchor="b"/>
                </a:tc>
              </a:tr>
              <a:tr h="561662">
                <a:tc>
                  <a:txBody>
                    <a:bodyPr/>
                    <a:lstStyle/>
                    <a:p>
                      <a:pPr algn="ctr" rtl="0" fontAlgn="t"/>
                      <a:r>
                        <a:rPr lang="is-IS" dirty="0">
                          <a:effectLst/>
                          <a:latin typeface="Helvetica Neue"/>
                          <a:cs typeface="Helvetica Neue"/>
                        </a:rPr>
                        <a:t>25/11</a:t>
                      </a:r>
                      <a:r>
                        <a:rPr lang="is-IS" dirty="0" smtClean="0">
                          <a:effectLst/>
                          <a:latin typeface="Helvetica Neue"/>
                          <a:cs typeface="Helvetica Neue"/>
                        </a:rPr>
                        <a:t>/11</a:t>
                      </a:r>
                      <a:endParaRPr lang="is-IS" dirty="0">
                        <a:effectLst/>
                        <a:latin typeface="Helvetica Neue"/>
                        <a:cs typeface="Helvetica Neue"/>
                      </a:endParaRPr>
                    </a:p>
                  </a:txBody>
                  <a:tcPr marL="38100" marR="38100" marT="25400" marB="25400" anchor="ctr"/>
                </a:tc>
                <a:tc>
                  <a:txBody>
                    <a:bodyPr/>
                    <a:lstStyle/>
                    <a:p>
                      <a:pPr algn="ctr" rtl="0" fontAlgn="t"/>
                      <a:r>
                        <a:rPr lang="en-US" dirty="0">
                          <a:effectLst/>
                          <a:latin typeface="Helvetica Neue"/>
                          <a:cs typeface="Helvetica Neue"/>
                        </a:rPr>
                        <a:t>border rejection</a:t>
                      </a:r>
                    </a:p>
                  </a:txBody>
                  <a:tcPr marL="38100" marR="38100" marT="25400" marB="25400" anchor="ctr"/>
                </a:tc>
                <a:tc gridSpan="10">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latin typeface="Helvetica Neue"/>
                          <a:cs typeface="Helvetica Neue"/>
                        </a:rPr>
                        <a:t>too high content of </a:t>
                      </a:r>
                      <a:r>
                        <a:rPr lang="en-US" sz="2000" dirty="0" err="1" smtClean="0">
                          <a:effectLst/>
                          <a:latin typeface="Helvetica Neue"/>
                          <a:cs typeface="Helvetica Neue"/>
                        </a:rPr>
                        <a:t>sulphite</a:t>
                      </a:r>
                      <a:r>
                        <a:rPr lang="en-US" sz="2000" dirty="0" smtClean="0">
                          <a:effectLst/>
                          <a:latin typeface="Helvetica Neue"/>
                          <a:cs typeface="Helvetica Neue"/>
                        </a:rPr>
                        <a:t> (2696 mg/kg - ppm) in sun dried tomatoes from Turkey</a:t>
                      </a:r>
                    </a:p>
                  </a:txBody>
                  <a:tcPr marL="38100" marR="38100" marT="25400" marB="25400" anchor="ctr"/>
                </a:tc>
                <a:tc hMerge="1">
                  <a:txBody>
                    <a:bodyPr/>
                    <a:lstStyle/>
                    <a:p>
                      <a:endParaRPr lang="en-US"/>
                    </a:p>
                  </a:txBody>
                  <a:tcPr/>
                </a:tc>
                <a:tc hMerge="1">
                  <a:txBody>
                    <a:bodyPr/>
                    <a:lstStyle/>
                    <a:p>
                      <a:endParaRPr lang="en-US" dirty="0"/>
                    </a:p>
                  </a:txBody>
                  <a:tcPr marL="38100" marR="38100" marT="25400" marB="25400" anchor="b"/>
                </a:tc>
                <a:tc hMerge="1">
                  <a:txBody>
                    <a:bodyPr/>
                    <a:lstStyle/>
                    <a:p>
                      <a:endParaRPr lang="en-US"/>
                    </a:p>
                  </a:txBody>
                  <a:tcPr/>
                </a:tc>
                <a:tc hMerge="1">
                  <a:txBody>
                    <a:bodyPr/>
                    <a:lstStyle/>
                    <a:p>
                      <a:pPr algn="ctr"/>
                      <a:endParaRPr lang="en-US" dirty="0">
                        <a:latin typeface="Helvetica Neue"/>
                        <a:cs typeface="Helvetica Neue"/>
                      </a:endParaRPr>
                    </a:p>
                  </a:txBody>
                  <a:tcPr/>
                </a:tc>
                <a:tc hMerge="1">
                  <a:txBody>
                    <a:bodyPr/>
                    <a:lstStyle/>
                    <a:p>
                      <a:endParaRPr lang="en-US"/>
                    </a:p>
                  </a:txBody>
                  <a:tcPr/>
                </a:tc>
                <a:tc hMerge="1">
                  <a:txBody>
                    <a:bodyPr/>
                    <a:lstStyle/>
                    <a:p>
                      <a:pPr algn="ctr"/>
                      <a:endParaRPr lang="en-US" dirty="0">
                        <a:latin typeface="Helvetica Neue"/>
                        <a:cs typeface="Helvetica Neue"/>
                      </a:endParaRPr>
                    </a:p>
                  </a:txBody>
                  <a:tcPr/>
                </a:tc>
                <a:tc hMerge="1">
                  <a:txBody>
                    <a:bodyPr/>
                    <a:lstStyle/>
                    <a:p>
                      <a:pPr algn="ctr"/>
                      <a:endParaRPr lang="en-US" dirty="0">
                        <a:latin typeface="Helvetica Neue"/>
                        <a:cs typeface="Helvetica Neue"/>
                      </a:endParaRPr>
                    </a:p>
                  </a:txBody>
                  <a:tcPr/>
                </a:tc>
                <a:tc hMerge="1">
                  <a:txBody>
                    <a:bodyPr/>
                    <a:lstStyle/>
                    <a:p>
                      <a:endParaRPr lang="en-US"/>
                    </a:p>
                  </a:txBody>
                  <a:tcPr/>
                </a:tc>
                <a:tc hMerge="1">
                  <a:txBody>
                    <a:bodyPr/>
                    <a:lstStyle/>
                    <a:p>
                      <a:pPr algn="ctr"/>
                      <a:endParaRPr lang="en-US" dirty="0">
                        <a:latin typeface="Helvetica Neue"/>
                        <a:cs typeface="Helvetica Neue"/>
                      </a:endParaRPr>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254817805"/>
              </p:ext>
            </p:extLst>
          </p:nvPr>
        </p:nvGraphicFramePr>
        <p:xfrm>
          <a:off x="323528" y="4797152"/>
          <a:ext cx="8496942" cy="1130622"/>
        </p:xfrm>
        <a:graphic>
          <a:graphicData uri="http://schemas.openxmlformats.org/drawingml/2006/table">
            <a:tbl>
              <a:tblPr firstRow="1" bandRow="1">
                <a:tableStyleId>{9D7B26C5-4107-4FEC-AEDC-1716B250A1EF}</a:tableStyleId>
              </a:tblPr>
              <a:tblGrid>
                <a:gridCol w="1008112"/>
                <a:gridCol w="1296144"/>
                <a:gridCol w="648072"/>
                <a:gridCol w="294913"/>
                <a:gridCol w="497175"/>
                <a:gridCol w="206394"/>
                <a:gridCol w="945734"/>
                <a:gridCol w="136679"/>
                <a:gridCol w="1082413"/>
                <a:gridCol w="149060"/>
                <a:gridCol w="1041593"/>
                <a:gridCol w="1190653"/>
              </a:tblGrid>
              <a:tr h="561662">
                <a:tc>
                  <a:txBody>
                    <a:bodyPr/>
                    <a:lstStyle/>
                    <a:p>
                      <a:pPr algn="ctr" rtl="0" fontAlgn="b"/>
                      <a:endParaRPr lang="is-IS" dirty="0">
                        <a:effectLst/>
                        <a:latin typeface="Helvetica Neue"/>
                        <a:cs typeface="Helvetica Neue"/>
                      </a:endParaRPr>
                    </a:p>
                  </a:txBody>
                  <a:tcPr marL="38100" marR="38100" marT="25400" marB="25400" anchor="ctr"/>
                </a:tc>
                <a:tc>
                  <a:txBody>
                    <a:bodyPr/>
                    <a:lstStyle/>
                    <a:p>
                      <a:pPr algn="ctr" rtl="0" fontAlgn="b"/>
                      <a:endParaRPr lang="en-US" dirty="0">
                        <a:effectLst/>
                        <a:latin typeface="Helvetica Neue"/>
                        <a:cs typeface="Helvetica Neue"/>
                      </a:endParaRPr>
                    </a:p>
                  </a:txBody>
                  <a:tcPr marL="38100" marR="38100" marT="25400" marB="25400" anchor="ctr"/>
                </a:tc>
                <a:tc>
                  <a:txBody>
                    <a:bodyPr/>
                    <a:lstStyle/>
                    <a:p>
                      <a:pPr algn="ctr" rtl="0" fontAlgn="b"/>
                      <a:r>
                        <a:rPr lang="en-US" b="1" dirty="0">
                          <a:effectLst/>
                          <a:latin typeface="Helvetica Neue"/>
                          <a:cs typeface="Helvetica Neue"/>
                        </a:rPr>
                        <a:t>F</a:t>
                      </a:r>
                      <a:r>
                        <a:rPr lang="en-US" b="1" dirty="0" smtClean="0">
                          <a:effectLst/>
                          <a:latin typeface="Helvetica Neue"/>
                          <a:cs typeface="Helvetica Neue"/>
                        </a:rPr>
                        <a:t>rom</a:t>
                      </a:r>
                      <a:endParaRPr lang="en-US" b="1" dirty="0">
                        <a:effectLst/>
                        <a:latin typeface="Helvetica Neue"/>
                        <a:cs typeface="Helvetica Neue"/>
                      </a:endParaRPr>
                    </a:p>
                  </a:txBody>
                  <a:tcPr marL="38100" marR="38100" marT="25400" marB="25400" anchor="ctr"/>
                </a:tc>
                <a:tc gridSpan="2">
                  <a:txBody>
                    <a:bodyPr/>
                    <a:lstStyle/>
                    <a:p>
                      <a:pPr algn="ctr" rtl="0" fontAlgn="b"/>
                      <a:r>
                        <a:rPr lang="en-US" b="1" dirty="0">
                          <a:effectLst/>
                          <a:latin typeface="Helvetica Neue"/>
                          <a:cs typeface="Helvetica Neue"/>
                        </a:rPr>
                        <a:t>T</a:t>
                      </a:r>
                      <a:r>
                        <a:rPr lang="en-US" b="1" dirty="0" smtClean="0">
                          <a:effectLst/>
                          <a:latin typeface="Helvetica Neue"/>
                          <a:cs typeface="Helvetica Neue"/>
                        </a:rPr>
                        <a:t>o</a:t>
                      </a:r>
                      <a:endParaRPr lang="en-US" b="1" dirty="0">
                        <a:effectLst/>
                        <a:latin typeface="Helvetica Neue"/>
                        <a:cs typeface="Helvetica Neue"/>
                      </a:endParaRPr>
                    </a:p>
                  </a:txBody>
                  <a:tcPr marL="38100" marR="38100" marT="25400" marB="25400" anchor="ctr"/>
                </a:tc>
                <a:tc hMerge="1">
                  <a:txBody>
                    <a:bodyPr/>
                    <a:lstStyle/>
                    <a:p>
                      <a:pPr algn="ctr" rtl="0" fontAlgn="b"/>
                      <a:endParaRPr lang="en-US" b="1" dirty="0">
                        <a:effectLst/>
                      </a:endParaRPr>
                    </a:p>
                  </a:txBody>
                  <a:tcPr marL="38100" marR="38100" marT="25400" marB="25400" anchor="b"/>
                </a:tc>
                <a:tc gridSpan="2">
                  <a:txBody>
                    <a:bodyPr/>
                    <a:lstStyle/>
                    <a:p>
                      <a:pPr algn="ctr" rtl="0" fontAlgn="b"/>
                      <a:r>
                        <a:rPr lang="en-US" b="1" dirty="0">
                          <a:effectLst/>
                          <a:latin typeface="Helvetica Neue"/>
                          <a:cs typeface="Helvetica Neue"/>
                        </a:rPr>
                        <a:t>Pesticide</a:t>
                      </a:r>
                    </a:p>
                  </a:txBody>
                  <a:tcPr marL="38100" marR="38100" marT="25400" marB="25400" anchor="ctr"/>
                </a:tc>
                <a:tc hMerge="1">
                  <a:txBody>
                    <a:bodyPr/>
                    <a:lstStyle/>
                    <a:p>
                      <a:pPr algn="ctr" rtl="0" fontAlgn="b"/>
                      <a:endParaRPr lang="en-US" b="1" dirty="0">
                        <a:effectLst/>
                      </a:endParaRPr>
                    </a:p>
                  </a:txBody>
                  <a:tcPr marL="38100" marR="38100" marT="25400" marB="25400" anchor="b"/>
                </a:tc>
                <a:tc gridSpan="3">
                  <a:txBody>
                    <a:bodyPr/>
                    <a:lstStyle/>
                    <a:p>
                      <a:pPr algn="ctr" rtl="0" fontAlgn="b"/>
                      <a:r>
                        <a:rPr lang="en-US" b="1" dirty="0" smtClean="0">
                          <a:effectLst/>
                          <a:latin typeface="Helvetica Neue"/>
                          <a:cs typeface="Helvetica Neue"/>
                        </a:rPr>
                        <a:t>Founded </a:t>
                      </a:r>
                    </a:p>
                    <a:p>
                      <a:pPr algn="ctr" rtl="0" fontAlgn="b"/>
                      <a:r>
                        <a:rPr lang="bg-BG" sz="1600" b="0" dirty="0" smtClean="0">
                          <a:effectLst/>
                          <a:latin typeface="Helvetica Neue"/>
                          <a:cs typeface="Helvetica Neue"/>
                        </a:rPr>
                        <a:t>mg/kg </a:t>
                      </a:r>
                      <a:endParaRPr lang="en-US" sz="1600" b="0" dirty="0">
                        <a:effectLst/>
                        <a:latin typeface="Helvetica Neue"/>
                        <a:cs typeface="Helvetica Neue"/>
                      </a:endParaRPr>
                    </a:p>
                  </a:txBody>
                  <a:tcPr marL="38100" marR="38100" marT="25400" marB="25400" anchor="ctr"/>
                </a:tc>
                <a:tc hMerge="1">
                  <a:txBody>
                    <a:bodyPr/>
                    <a:lstStyle/>
                    <a:p>
                      <a:pPr algn="ctr" rtl="0" fontAlgn="b"/>
                      <a:endParaRPr lang="en-US" b="1" dirty="0">
                        <a:effectLst/>
                      </a:endParaRPr>
                    </a:p>
                  </a:txBody>
                  <a:tcPr marL="38100" marR="38100" marT="25400" marB="25400" anchor="b"/>
                </a:tc>
                <a:tc h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is-IS" dirty="0" smtClean="0">
                        <a:effectLst/>
                        <a:latin typeface="Helvetica Neue"/>
                        <a:cs typeface="Helvetica Neue"/>
                      </a:endParaRPr>
                    </a:p>
                  </a:txBody>
                  <a:tcPr marL="38100" marR="38100" marT="25400" marB="2540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b="1" dirty="0" smtClean="0">
                          <a:effectLst/>
                          <a:latin typeface="Helvetica Neue"/>
                          <a:cs typeface="Helvetica Neue"/>
                        </a:rPr>
                        <a:t>Limit </a:t>
                      </a:r>
                    </a:p>
                    <a:p>
                      <a:pPr marL="0" marR="0" indent="0" algn="ctr" defTabSz="914400" rtl="0" eaLnBrk="1" fontAlgn="b" latinLnBrk="0" hangingPunct="1">
                        <a:lnSpc>
                          <a:spcPct val="100000"/>
                        </a:lnSpc>
                        <a:spcBef>
                          <a:spcPts val="0"/>
                        </a:spcBef>
                        <a:spcAft>
                          <a:spcPts val="0"/>
                        </a:spcAft>
                        <a:buClrTx/>
                        <a:buSzTx/>
                        <a:buFontTx/>
                        <a:buNone/>
                        <a:tabLst/>
                        <a:defRPr/>
                      </a:pPr>
                      <a:r>
                        <a:rPr lang="is-IS" sz="1600" b="0" dirty="0" smtClean="0">
                          <a:effectLst/>
                          <a:latin typeface="Helvetica Neue"/>
                          <a:cs typeface="Helvetica Neue"/>
                        </a:rPr>
                        <a:t>mg/kg </a:t>
                      </a:r>
                    </a:p>
                  </a:txBody>
                  <a:tcPr marL="38100" marR="38100" marT="25400" marB="25400" anchor="ctr"/>
                </a:tc>
                <a:tc>
                  <a:txBody>
                    <a:bodyPr/>
                    <a:lstStyle/>
                    <a:p>
                      <a:pPr algn="ctr" rtl="0" fontAlgn="b"/>
                      <a:r>
                        <a:rPr lang="en-US" b="1" dirty="0" smtClean="0">
                          <a:effectLst/>
                          <a:latin typeface="Helvetica Neue"/>
                          <a:cs typeface="Helvetica Neue"/>
                        </a:rPr>
                        <a:t>Exceeds</a:t>
                      </a:r>
                      <a:endParaRPr lang="en-US" b="1" dirty="0">
                        <a:effectLst/>
                        <a:latin typeface="Helvetica Neue"/>
                        <a:cs typeface="Helvetica Neue"/>
                      </a:endParaRPr>
                    </a:p>
                  </a:txBody>
                  <a:tcPr marL="38100" marR="38100" marT="25400" marB="25400" anchor="ctr"/>
                </a:tc>
              </a:tr>
              <a:tr h="561662">
                <a:tc>
                  <a:txBody>
                    <a:bodyPr/>
                    <a:lstStyle/>
                    <a:p>
                      <a:pPr algn="ctr" rtl="0" fontAlgn="b"/>
                      <a:r>
                        <a:rPr lang="is-IS" dirty="0">
                          <a:effectLst/>
                          <a:latin typeface="Helvetica Neue"/>
                          <a:cs typeface="Helvetica Neue"/>
                        </a:rPr>
                        <a:t>7/11</a:t>
                      </a:r>
                      <a:r>
                        <a:rPr lang="is-IS" dirty="0" smtClean="0">
                          <a:effectLst/>
                          <a:latin typeface="Helvetica Neue"/>
                          <a:cs typeface="Helvetica Neue"/>
                        </a:rPr>
                        <a:t>/14</a:t>
                      </a:r>
                      <a:endParaRPr lang="is-IS" dirty="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withdrawal</a:t>
                      </a:r>
                      <a:endParaRPr lang="en-US" dirty="0">
                        <a:effectLst/>
                        <a:latin typeface="Helvetica Neue"/>
                        <a:cs typeface="Helvetica Neue"/>
                      </a:endParaRPr>
                    </a:p>
                  </a:txBody>
                  <a:tcPr marL="38100" marR="38100" marT="25400" marB="25400" anchor="ctr"/>
                </a:tc>
                <a:tc>
                  <a:txBody>
                    <a:bodyPr/>
                    <a:lstStyle/>
                    <a:p>
                      <a:pPr algn="ctr" rtl="0" fontAlgn="b"/>
                      <a:r>
                        <a:rPr lang="en-US" dirty="0" smtClean="0">
                          <a:effectLst/>
                          <a:latin typeface="Helvetica Neue"/>
                          <a:cs typeface="Helvetica Neue"/>
                        </a:rPr>
                        <a:t>ESP</a:t>
                      </a:r>
                      <a:endParaRPr lang="en-US" dirty="0">
                        <a:effectLst/>
                        <a:latin typeface="Helvetica Neue"/>
                        <a:cs typeface="Helvetica Neue"/>
                      </a:endParaRPr>
                    </a:p>
                  </a:txBody>
                  <a:tcPr marL="38100" marR="38100" marT="25400" marB="25400" anchor="ctr"/>
                </a:tc>
                <a:tc gridSpan="2">
                  <a:txBody>
                    <a:bodyPr/>
                    <a:lstStyle/>
                    <a:p>
                      <a:pPr algn="ctr" rtl="0" fontAlgn="b"/>
                      <a:r>
                        <a:rPr lang="en-US" dirty="0" smtClean="0">
                          <a:effectLst/>
                          <a:latin typeface="Helvetica Neue"/>
                          <a:cs typeface="Helvetica Neue"/>
                        </a:rPr>
                        <a:t>GER</a:t>
                      </a:r>
                      <a:endParaRPr lang="en-US" dirty="0">
                        <a:effectLst/>
                        <a:latin typeface="Helvetica Neue"/>
                        <a:cs typeface="Helvetica Neue"/>
                      </a:endParaRPr>
                    </a:p>
                  </a:txBody>
                  <a:tcPr marL="38100" marR="38100" marT="25400" marB="25400" anchor="ctr"/>
                </a:tc>
                <a:tc hMerge="1">
                  <a:txBody>
                    <a:bodyPr/>
                    <a:lstStyle/>
                    <a:p>
                      <a:pPr rtl="0" fontAlgn="b"/>
                      <a:endParaRPr lang="en-US">
                        <a:effectLst/>
                      </a:endParaRPr>
                    </a:p>
                  </a:txBody>
                  <a:tcPr marL="38100" marR="38100" marT="25400" marB="25400" anchor="b"/>
                </a:tc>
                <a:tc gridSpan="2">
                  <a:txBody>
                    <a:bodyPr/>
                    <a:lstStyle/>
                    <a:p>
                      <a:pPr algn="ctr" rtl="0" fontAlgn="b"/>
                      <a:r>
                        <a:rPr lang="en-US" dirty="0" err="1">
                          <a:effectLst/>
                          <a:latin typeface="Helvetica Neue"/>
                          <a:cs typeface="Helvetica Neue"/>
                        </a:rPr>
                        <a:t>ethephon</a:t>
                      </a:r>
                      <a:endParaRPr lang="en-US" dirty="0">
                        <a:effectLst/>
                        <a:latin typeface="Helvetica Neue"/>
                        <a:cs typeface="Helvetica Neue"/>
                      </a:endParaRPr>
                    </a:p>
                  </a:txBody>
                  <a:tcPr marL="38100" marR="38100" marT="25400" marB="25400" anchor="ctr"/>
                </a:tc>
                <a:tc hMerge="1">
                  <a:txBody>
                    <a:bodyPr/>
                    <a:lstStyle/>
                    <a:p>
                      <a:pPr rtl="0" fontAlgn="b"/>
                      <a:endParaRPr lang="en-US" dirty="0">
                        <a:effectLst/>
                      </a:endParaRPr>
                    </a:p>
                  </a:txBody>
                  <a:tcPr marL="38100" marR="38100" marT="25400" marB="25400" anchor="b"/>
                </a:tc>
                <a:tc gridSpan="3">
                  <a:txBody>
                    <a:bodyPr/>
                    <a:lstStyle/>
                    <a:p>
                      <a:pPr algn="ctr" rtl="0" fontAlgn="b"/>
                      <a:r>
                        <a:rPr lang="bg-BG" sz="2400" dirty="0" smtClean="0">
                          <a:effectLst/>
                          <a:latin typeface="Helvetica Neue"/>
                          <a:cs typeface="Helvetica Neue"/>
                        </a:rPr>
                        <a:t>3.4</a:t>
                      </a:r>
                      <a:endParaRPr lang="bg-BG" sz="2400" dirty="0">
                        <a:effectLst/>
                        <a:latin typeface="Helvetica Neue"/>
                        <a:cs typeface="Helvetica Neue"/>
                      </a:endParaRPr>
                    </a:p>
                  </a:txBody>
                  <a:tcPr marL="38100" marR="38100" marT="25400" marB="25400" anchor="ctr"/>
                </a:tc>
                <a:tc hMerge="1">
                  <a:txBody>
                    <a:bodyPr/>
                    <a:lstStyle/>
                    <a:p>
                      <a:pPr algn="ctr" rtl="0" fontAlgn="b"/>
                      <a:endParaRPr lang="bg-BG" dirty="0">
                        <a:effectLst/>
                      </a:endParaRPr>
                    </a:p>
                  </a:txBody>
                  <a:tcPr marL="38100" marR="38100" marT="25400" marB="25400" anchor="b"/>
                </a:tc>
                <a:tc hMerge="1">
                  <a:txBody>
                    <a:bodyPr/>
                    <a:lstStyle/>
                    <a:p>
                      <a:pPr algn="ctr" rtl="0" fontAlgn="b"/>
                      <a:endParaRPr lang="is-IS" dirty="0">
                        <a:effectLst/>
                        <a:latin typeface="Helvetica Neue"/>
                        <a:cs typeface="Helvetica Neue"/>
                      </a:endParaRPr>
                    </a:p>
                  </a:txBody>
                  <a:tcPr marL="38100" marR="38100" marT="25400" marB="25400" anchor="b"/>
                </a:tc>
                <a:tc>
                  <a:txBody>
                    <a:bodyPr/>
                    <a:lstStyle/>
                    <a:p>
                      <a:pPr algn="ctr" rtl="0" fontAlgn="b"/>
                      <a:r>
                        <a:rPr lang="is-IS" sz="2400" dirty="0" smtClean="0">
                          <a:effectLst/>
                          <a:latin typeface="Helvetica Neue"/>
                          <a:cs typeface="Helvetica Neue"/>
                        </a:rPr>
                        <a:t>0.05</a:t>
                      </a:r>
                      <a:endParaRPr lang="is-IS" sz="2400" dirty="0">
                        <a:effectLst/>
                        <a:latin typeface="Helvetica Neue"/>
                        <a:cs typeface="Helvetica Neue"/>
                      </a:endParaRPr>
                    </a:p>
                  </a:txBody>
                  <a:tcPr marL="38100" marR="38100" marT="25400" marB="25400" anchor="ctr"/>
                </a:tc>
                <a:tc>
                  <a:txBody>
                    <a:bodyPr/>
                    <a:lstStyle/>
                    <a:p>
                      <a:pPr algn="ctr" rtl="0" fontAlgn="b"/>
                      <a:r>
                        <a:rPr lang="en-US" sz="2400" dirty="0">
                          <a:effectLst/>
                          <a:latin typeface="Helvetica Neue"/>
                          <a:cs typeface="Helvetica Neue"/>
                        </a:rPr>
                        <a:t>67 </a:t>
                      </a:r>
                      <a:r>
                        <a:rPr lang="en-US" sz="2000" dirty="0">
                          <a:effectLst/>
                          <a:latin typeface="Helvetica Neue"/>
                          <a:cs typeface="Helvetica Neue"/>
                        </a:rPr>
                        <a:t>times</a:t>
                      </a:r>
                    </a:p>
                  </a:txBody>
                  <a:tcPr marL="38100" marR="38100" marT="25400" marB="25400" anchor="ctr"/>
                </a:tc>
              </a:tr>
            </a:tbl>
          </a:graphicData>
        </a:graphic>
      </p:graphicFrame>
    </p:spTree>
    <p:extLst>
      <p:ext uri="{BB962C8B-B14F-4D97-AF65-F5344CB8AC3E}">
        <p14:creationId xmlns:p14="http://schemas.microsoft.com/office/powerpoint/2010/main" val="2491999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5"/>
                                        </p:tgtEl>
                                        <p:attrNameLst>
                                          <p:attrName>style.opacity</p:attrName>
                                        </p:attrNameLst>
                                      </p:cBhvr>
                                      <p:to>
                                        <p:strVal val="0.5"/>
                                      </p:to>
                                    </p:set>
                                    <p:animEffect filter="image" prLst="opacity: 0.5">
                                      <p:cBhvr rctx="IE">
                                        <p:cTn id="21" dur="indefinite"/>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rctx="PPT">
                                        <p:cTn id="29" dur="indefinite"/>
                                        <p:tgtEl>
                                          <p:spTgt spid="9"/>
                                        </p:tgtEl>
                                        <p:attrNameLst>
                                          <p:attrName>style.opacity</p:attrName>
                                        </p:attrNameLst>
                                      </p:cBhvr>
                                      <p:to>
                                        <p:strVal val="0.5"/>
                                      </p:to>
                                    </p:set>
                                    <p:animEffect filter="image" prLst="opacity: 0.5">
                                      <p:cBhvr rctx="IE">
                                        <p:cTn id="30" dur="indefinite"/>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real-time budget ratios</a:t>
            </a:r>
            <a:endParaRPr lang="en-US" b="1"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graphicFrame>
        <p:nvGraphicFramePr>
          <p:cNvPr id="7" name="Table 6"/>
          <p:cNvGraphicFramePr>
            <a:graphicFrameLocks noGrp="1"/>
          </p:cNvGraphicFramePr>
          <p:nvPr>
            <p:extLst>
              <p:ext uri="{D42A27DB-BD31-4B8C-83A1-F6EECF244321}">
                <p14:modId xmlns:p14="http://schemas.microsoft.com/office/powerpoint/2010/main" val="4139299929"/>
              </p:ext>
            </p:extLst>
          </p:nvPr>
        </p:nvGraphicFramePr>
        <p:xfrm>
          <a:off x="467544" y="1556792"/>
          <a:ext cx="7776864" cy="3997960"/>
        </p:xfrm>
        <a:graphic>
          <a:graphicData uri="http://schemas.openxmlformats.org/drawingml/2006/table">
            <a:tbl>
              <a:tblPr firstRow="1" bandRow="1">
                <a:tableStyleId>{9D7B26C5-4107-4FEC-AEDC-1716B250A1EF}</a:tableStyleId>
              </a:tblPr>
              <a:tblGrid>
                <a:gridCol w="3024336"/>
                <a:gridCol w="2232248"/>
                <a:gridCol w="2520280"/>
              </a:tblGrid>
              <a:tr h="944880">
                <a:tc>
                  <a:txBody>
                    <a:bodyPr/>
                    <a:lstStyle/>
                    <a:p>
                      <a:endParaRPr lang="en-US" dirty="0">
                        <a:latin typeface="Helvetica Neue"/>
                        <a:cs typeface="Helvetica Neue"/>
                      </a:endParaRPr>
                    </a:p>
                  </a:txBody>
                  <a:tcPr anchor="ctr"/>
                </a:tc>
                <a:tc>
                  <a:txBody>
                    <a:bodyPr/>
                    <a:lstStyle/>
                    <a:p>
                      <a:pPr algn="ctr"/>
                      <a:r>
                        <a:rPr lang="en-US" sz="2800" dirty="0" smtClean="0">
                          <a:latin typeface="Helvetica Neue"/>
                          <a:cs typeface="Helvetica Neue"/>
                        </a:rPr>
                        <a:t>City of </a:t>
                      </a:r>
                    </a:p>
                    <a:p>
                      <a:pPr algn="ctr"/>
                      <a:r>
                        <a:rPr lang="en-US" sz="2800" dirty="0" smtClean="0">
                          <a:latin typeface="Helvetica Neue"/>
                          <a:cs typeface="Helvetica Neue"/>
                        </a:rPr>
                        <a:t>Athens</a:t>
                      </a:r>
                      <a:endParaRPr lang="en-US" sz="2800" dirty="0">
                        <a:latin typeface="Helvetica Neue"/>
                        <a:cs typeface="Helvetica Neue"/>
                      </a:endParaRPr>
                    </a:p>
                  </a:txBody>
                  <a:tcPr anchor="ctr"/>
                </a:tc>
                <a:tc>
                  <a:txBody>
                    <a:bodyPr/>
                    <a:lstStyle/>
                    <a:p>
                      <a:pPr algn="ctr" rtl="0" fontAlgn="b"/>
                      <a:r>
                        <a:rPr lang="en-US" sz="2800" dirty="0" smtClean="0">
                          <a:latin typeface="Helvetica Neue"/>
                          <a:cs typeface="Helvetica Neue"/>
                        </a:rPr>
                        <a:t>City of Thessaloniki</a:t>
                      </a:r>
                      <a:endParaRPr lang="en-US" sz="2800" dirty="0">
                        <a:effectLst/>
                        <a:latin typeface="Helvetica Neue"/>
                        <a:cs typeface="Helvetica Neue"/>
                      </a:endParaRPr>
                    </a:p>
                  </a:txBody>
                  <a:tcPr marL="38100" marR="38100" marT="25400" marB="2540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i="0" u="none" strike="noStrike" dirty="0">
                          <a:solidFill>
                            <a:srgbClr val="000000"/>
                          </a:solidFill>
                          <a:effectLst/>
                          <a:latin typeface="Helvetica Neue"/>
                          <a:cs typeface="Helvetica Neue"/>
                        </a:rPr>
                        <a:t>Revenues per capita </a:t>
                      </a:r>
                      <a:r>
                        <a:rPr lang="en-US" sz="2400" b="0" i="0" u="none" strike="noStrike" dirty="0" smtClean="0">
                          <a:solidFill>
                            <a:srgbClr val="000000"/>
                          </a:solidFill>
                          <a:effectLst/>
                          <a:latin typeface="Helvetica Neue"/>
                          <a:cs typeface="Helvetica Neue"/>
                        </a:rPr>
                        <a:t> </a:t>
                      </a:r>
                      <a:r>
                        <a:rPr lang="fi-FI" sz="2400" b="0" i="0" u="none" strike="noStrike" dirty="0" smtClean="0">
                          <a:solidFill>
                            <a:srgbClr val="000000"/>
                          </a:solidFill>
                          <a:effectLst/>
                          <a:latin typeface="Helvetica Neue"/>
                          <a:cs typeface="Helvetica Neue"/>
                        </a:rPr>
                        <a:t>(</a:t>
                      </a:r>
                      <a:r>
                        <a:rPr lang="fi-FI" sz="2400" b="0" i="0" u="none" strike="noStrike" dirty="0" err="1" smtClean="0">
                          <a:solidFill>
                            <a:srgbClr val="000000"/>
                          </a:solidFill>
                          <a:effectLst/>
                          <a:latin typeface="Helvetica Neue"/>
                          <a:cs typeface="Helvetica Neue"/>
                        </a:rPr>
                        <a:t>€/resident</a:t>
                      </a:r>
                      <a:r>
                        <a:rPr lang="fi-FI" sz="2400" b="0" i="0" u="none" strike="noStrike" dirty="0" smtClean="0">
                          <a:solidFill>
                            <a:srgbClr val="000000"/>
                          </a:solidFill>
                          <a:effectLst/>
                          <a:latin typeface="Helvetica Neue"/>
                          <a:cs typeface="Helvetica Neue"/>
                        </a:rPr>
                        <a:t>)</a:t>
                      </a:r>
                    </a:p>
                  </a:txBody>
                  <a:tcPr marL="12700" marR="12700" marT="12700" marB="0" anchor="ctr"/>
                </a:tc>
                <a:tc>
                  <a:txBody>
                    <a:bodyPr/>
                    <a:lstStyle/>
                    <a:p>
                      <a:pPr algn="ctr" fontAlgn="ctr"/>
                      <a:r>
                        <a:rPr lang="fi-FI" sz="2800" b="0" i="0" u="none" strike="noStrike" dirty="0" smtClean="0">
                          <a:solidFill>
                            <a:srgbClr val="000000"/>
                          </a:solidFill>
                          <a:effectLst/>
                          <a:latin typeface="Helvetica Neue"/>
                          <a:cs typeface="Helvetica Neue"/>
                        </a:rPr>
                        <a:t>87.23</a:t>
                      </a:r>
                      <a:endParaRPr lang="fi-FI" sz="2800" b="0" i="0" u="none" strike="noStrike" dirty="0">
                        <a:solidFill>
                          <a:srgbClr val="000000"/>
                        </a:solidFill>
                        <a:effectLst/>
                        <a:latin typeface="Helvetica Neue"/>
                        <a:cs typeface="Helvetica Neue"/>
                      </a:endParaRPr>
                    </a:p>
                  </a:txBody>
                  <a:tcPr marL="12700" marR="12700" marT="1270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uk-UA" sz="2800" b="0" i="0" u="none" strike="noStrike" dirty="0" smtClean="0">
                          <a:solidFill>
                            <a:srgbClr val="000000"/>
                          </a:solidFill>
                          <a:effectLst/>
                          <a:latin typeface="Helvetica Neue"/>
                          <a:cs typeface="Helvetica Neue"/>
                        </a:rPr>
                        <a:t>65.77</a:t>
                      </a:r>
                      <a:endParaRPr lang="fi-FI" sz="2800" b="0" i="0" u="none" strike="noStrike" dirty="0" smtClean="0">
                        <a:solidFill>
                          <a:srgbClr val="000000"/>
                        </a:solidFill>
                        <a:effectLst/>
                        <a:latin typeface="Helvetica Neue"/>
                        <a:cs typeface="Helvetica Neue"/>
                      </a:endParaRPr>
                    </a:p>
                  </a:txBody>
                  <a:tcPr marL="12700" marR="12700" marT="12700" marB="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dirty="0" smtClean="0">
                          <a:effectLst/>
                          <a:latin typeface="Helvetica Neue"/>
                          <a:cs typeface="Helvetica Neue"/>
                        </a:rPr>
                        <a:t>Subsidies per capita </a:t>
                      </a:r>
                      <a:r>
                        <a:rPr lang="fi-FI" sz="2400" b="0" i="0" u="none" strike="noStrike" dirty="0" smtClean="0">
                          <a:solidFill>
                            <a:srgbClr val="000000"/>
                          </a:solidFill>
                          <a:effectLst/>
                          <a:latin typeface="Helvetica Neue"/>
                          <a:cs typeface="Helvetica Neue"/>
                        </a:rPr>
                        <a:t>(</a:t>
                      </a:r>
                      <a:r>
                        <a:rPr lang="fi-FI" sz="2400" b="0" i="0" u="none" strike="noStrike" dirty="0" err="1" smtClean="0">
                          <a:solidFill>
                            <a:srgbClr val="000000"/>
                          </a:solidFill>
                          <a:effectLst/>
                          <a:latin typeface="Helvetica Neue"/>
                          <a:cs typeface="Helvetica Neue"/>
                        </a:rPr>
                        <a:t>€/resident</a:t>
                      </a:r>
                      <a:r>
                        <a:rPr lang="fi-FI" sz="2400" b="0" i="0" u="none" strike="noStrike" dirty="0" smtClean="0">
                          <a:solidFill>
                            <a:srgbClr val="000000"/>
                          </a:solidFill>
                          <a:effectLst/>
                          <a:latin typeface="Helvetica Neue"/>
                          <a:cs typeface="Helvetica Neue"/>
                        </a:rPr>
                        <a:t>)</a:t>
                      </a:r>
                      <a:r>
                        <a:rPr lang="en-US" sz="2400" b="0" dirty="0" smtClean="0">
                          <a:effectLst/>
                          <a:latin typeface="Helvetica Neue"/>
                          <a:cs typeface="Helvetica Neue"/>
                        </a:rPr>
                        <a:t>	</a:t>
                      </a:r>
                      <a:endParaRPr lang="en-US" sz="24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31.82</a:t>
                      </a:r>
                      <a:endParaRPr lang="en-US" sz="28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	32.60</a:t>
                      </a:r>
                      <a:endParaRPr lang="en-US" sz="2800" b="0" dirty="0">
                        <a:effectLst/>
                        <a:latin typeface="Helvetica Neue"/>
                        <a:cs typeface="Helvetica Neue"/>
                      </a:endParaRPr>
                    </a:p>
                  </a:txBody>
                  <a:tcPr marL="38100" marR="38100" marT="25400" marB="25400" anchor="ctr"/>
                </a:tc>
              </a:tr>
              <a:tr h="561662">
                <a:tc>
                  <a:txBody>
                    <a:bodyPr/>
                    <a:lstStyle/>
                    <a:p>
                      <a:pPr algn="ctr" fontAlgn="b"/>
                      <a:r>
                        <a:rPr lang="en-US" sz="2400" b="0" i="0" u="none" strike="noStrike" dirty="0">
                          <a:solidFill>
                            <a:srgbClr val="000000"/>
                          </a:solidFill>
                          <a:effectLst/>
                          <a:latin typeface="Helvetica Neue"/>
                          <a:cs typeface="Helvetica Neue"/>
                        </a:rPr>
                        <a:t>Regular revenues to total revenues </a:t>
                      </a:r>
                      <a:r>
                        <a:rPr lang="en-US" sz="2400" b="0" i="0" u="none" strike="noStrike" dirty="0" smtClean="0">
                          <a:solidFill>
                            <a:srgbClr val="000000"/>
                          </a:solidFill>
                          <a:effectLst/>
                          <a:latin typeface="Helvetica Neue"/>
                          <a:cs typeface="Helvetica Neue"/>
                        </a:rPr>
                        <a:t>(%)</a:t>
                      </a:r>
                      <a:endParaRPr lang="en-US" sz="2400" b="0" i="0" u="none" strike="noStrike" dirty="0">
                        <a:solidFill>
                          <a:srgbClr val="000000"/>
                        </a:solidFill>
                        <a:effectLst/>
                        <a:latin typeface="Helvetica Neue"/>
                        <a:cs typeface="Helvetica Neue"/>
                      </a:endParaRPr>
                    </a:p>
                  </a:txBody>
                  <a:tcPr marL="12700" marR="12700" marT="12700" marB="0" anchor="b"/>
                </a:tc>
                <a:tc>
                  <a:txBody>
                    <a:bodyPr/>
                    <a:lstStyle/>
                    <a:p>
                      <a:pPr algn="ctr" fontAlgn="ctr"/>
                      <a:r>
                        <a:rPr lang="hr-HR" sz="2800" b="0" i="0" u="none" strike="noStrike" dirty="0">
                          <a:solidFill>
                            <a:srgbClr val="000000"/>
                          </a:solidFill>
                          <a:effectLst/>
                          <a:latin typeface="Helvetica Neue"/>
                          <a:cs typeface="Helvetica Neue"/>
                        </a:rPr>
                        <a:t>65.07</a:t>
                      </a:r>
                    </a:p>
                  </a:txBody>
                  <a:tcPr marL="12700" marR="12700" marT="12700" marB="0" anchor="ctr"/>
                </a:tc>
                <a:tc>
                  <a:txBody>
                    <a:bodyPr/>
                    <a:lstStyle/>
                    <a:p>
                      <a:pPr algn="ctr" fontAlgn="ctr"/>
                      <a:r>
                        <a:rPr lang="hr-HR" sz="2800" b="0" i="0" u="none" strike="noStrike" dirty="0">
                          <a:solidFill>
                            <a:srgbClr val="000000"/>
                          </a:solidFill>
                          <a:effectLst/>
                          <a:latin typeface="Helvetica Neue"/>
                          <a:cs typeface="Helvetica Neue"/>
                        </a:rPr>
                        <a:t>62.15</a:t>
                      </a:r>
                    </a:p>
                  </a:txBody>
                  <a:tcPr marL="12700" marR="12700" marT="12700" marB="0" anchor="ctr"/>
                </a:tc>
              </a:tr>
              <a:tr h="56166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dirty="0" smtClean="0">
                          <a:effectLst/>
                          <a:latin typeface="Helvetica Neue"/>
                          <a:cs typeface="Helvetica Neue"/>
                        </a:rPr>
                        <a:t>Personnel Cost to total expenses </a:t>
                      </a:r>
                      <a:r>
                        <a:rPr lang="en-US" sz="2400" b="0" i="0" u="none" strike="noStrike" dirty="0" smtClean="0">
                          <a:solidFill>
                            <a:srgbClr val="000000"/>
                          </a:solidFill>
                          <a:effectLst/>
                          <a:latin typeface="Helvetica Neue"/>
                          <a:cs typeface="Helvetica Neue"/>
                        </a:rPr>
                        <a:t>(%)</a:t>
                      </a:r>
                      <a:r>
                        <a:rPr lang="en-US" sz="2400" b="0" dirty="0" smtClean="0">
                          <a:effectLst/>
                          <a:latin typeface="Helvetica Neue"/>
                          <a:cs typeface="Helvetica Neue"/>
                        </a:rPr>
                        <a:t>	</a:t>
                      </a:r>
                      <a:endParaRPr lang="is-IS" sz="24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33.29	</a:t>
                      </a:r>
                      <a:endParaRPr lang="en-US" sz="2800" b="0" dirty="0">
                        <a:effectLst/>
                        <a:latin typeface="Helvetica Neue"/>
                        <a:cs typeface="Helvetica Neue"/>
                      </a:endParaRPr>
                    </a:p>
                  </a:txBody>
                  <a:tcPr marL="38100" marR="38100" marT="25400" marB="25400" anchor="ctr"/>
                </a:tc>
                <a:tc>
                  <a:txBody>
                    <a:bodyPr/>
                    <a:lstStyle/>
                    <a:p>
                      <a:pPr algn="ctr" rtl="0" fontAlgn="b"/>
                      <a:r>
                        <a:rPr lang="en-US" sz="2800" b="0" dirty="0" smtClean="0">
                          <a:effectLst/>
                          <a:latin typeface="Helvetica Neue"/>
                          <a:cs typeface="Helvetica Neue"/>
                        </a:rPr>
                        <a:t>	28.84</a:t>
                      </a:r>
                      <a:endParaRPr lang="en-US" sz="2800" b="0" dirty="0">
                        <a:effectLst/>
                        <a:latin typeface="Helvetica Neue"/>
                        <a:cs typeface="Helvetica Neue"/>
                      </a:endParaRPr>
                    </a:p>
                  </a:txBody>
                  <a:tcPr marL="38100" marR="38100" marT="25400" marB="25400" anchor="ctr"/>
                </a:tc>
              </a:tr>
            </a:tbl>
          </a:graphicData>
        </a:graphic>
      </p:graphicFrame>
    </p:spTree>
    <p:extLst>
      <p:ext uri="{BB962C8B-B14F-4D97-AF65-F5344CB8AC3E}">
        <p14:creationId xmlns:p14="http://schemas.microsoft.com/office/powerpoint/2010/main" val="31939082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n-US" b="1" dirty="0" smtClean="0"/>
              <a:t>Procurement &amp; subsidies</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89690945"/>
              </p:ext>
            </p:extLst>
          </p:nvPr>
        </p:nvGraphicFramePr>
        <p:xfrm>
          <a:off x="611560" y="1562222"/>
          <a:ext cx="7632848" cy="4493296"/>
        </p:xfrm>
        <a:graphic>
          <a:graphicData uri="http://schemas.openxmlformats.org/drawingml/2006/table">
            <a:tbl>
              <a:tblPr firstRow="1" bandRow="1">
                <a:tableStyleId>{9D7B26C5-4107-4FEC-AEDC-1716B250A1EF}</a:tableStyleId>
              </a:tblPr>
              <a:tblGrid>
                <a:gridCol w="2808312"/>
                <a:gridCol w="2749587"/>
                <a:gridCol w="2074949"/>
              </a:tblGrid>
              <a:tr h="561662">
                <a:tc>
                  <a:txBody>
                    <a:bodyPr/>
                    <a:lstStyle/>
                    <a:p>
                      <a:pPr algn="ctr"/>
                      <a:r>
                        <a:rPr lang="en-US" dirty="0" smtClean="0">
                          <a:latin typeface="Helvetica Neue"/>
                          <a:cs typeface="Helvetica Neue"/>
                        </a:rPr>
                        <a:t>Company </a:t>
                      </a:r>
                      <a:endParaRPr lang="en-US" dirty="0">
                        <a:latin typeface="Helvetica Neue"/>
                        <a:cs typeface="Helvetica Neue"/>
                      </a:endParaRPr>
                    </a:p>
                  </a:txBody>
                  <a:tcPr anchor="ctr"/>
                </a:tc>
                <a:tc>
                  <a:txBody>
                    <a:bodyPr/>
                    <a:lstStyle/>
                    <a:p>
                      <a:pPr algn="ctr"/>
                      <a:r>
                        <a:rPr lang="en-US" dirty="0" smtClean="0">
                          <a:latin typeface="Helvetica Neue"/>
                          <a:cs typeface="Helvetica Neue"/>
                        </a:rPr>
                        <a:t> Public procurement</a:t>
                      </a:r>
                      <a:r>
                        <a:rPr lang="en-US" baseline="0" dirty="0" smtClean="0">
                          <a:latin typeface="Helvetica Neue"/>
                          <a:cs typeface="Helvetica Neue"/>
                        </a:rPr>
                        <a:t> </a:t>
                      </a:r>
                      <a:r>
                        <a:rPr lang="en-US" b="0" dirty="0" smtClean="0">
                          <a:latin typeface="Helvetica Neue"/>
                          <a:cs typeface="Helvetica Neue"/>
                        </a:rPr>
                        <a:t>(</a:t>
                      </a:r>
                      <a:r>
                        <a:rPr lang="pt-BR" sz="1800" b="0" i="0" u="none" strike="noStrike" baseline="0" dirty="0" smtClean="0">
                          <a:solidFill>
                            <a:srgbClr val="000000"/>
                          </a:solidFill>
                          <a:effectLst/>
                          <a:latin typeface="Helvetica Neue"/>
                          <a:cs typeface="Helvetica Neue"/>
                        </a:rPr>
                        <a:t>€)</a:t>
                      </a:r>
                      <a:endParaRPr lang="en-US" b="0" dirty="0">
                        <a:latin typeface="Helvetica Neue"/>
                        <a:cs typeface="Helvetica Neue"/>
                      </a:endParaRPr>
                    </a:p>
                  </a:txBody>
                  <a:tcPr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dirty="0" smtClean="0">
                          <a:effectLst/>
                          <a:latin typeface="Helvetica Neue"/>
                          <a:cs typeface="Helvetica Neue"/>
                        </a:rPr>
                        <a:t>Subsidies</a:t>
                      </a:r>
                      <a:r>
                        <a:rPr lang="en-US" baseline="0" dirty="0" smtClean="0">
                          <a:effectLst/>
                          <a:latin typeface="Helvetica Neue"/>
                          <a:cs typeface="Helvetica Neue"/>
                        </a:rPr>
                        <a:t> </a:t>
                      </a:r>
                      <a:r>
                        <a:rPr lang="en-US" b="0" dirty="0" smtClean="0">
                          <a:latin typeface="Helvetica Neue"/>
                          <a:cs typeface="Helvetica Neue"/>
                        </a:rPr>
                        <a:t>(</a:t>
                      </a:r>
                      <a:r>
                        <a:rPr lang="pt-BR" sz="1800" b="0" i="0" u="none" strike="noStrike" baseline="0" dirty="0" smtClean="0">
                          <a:solidFill>
                            <a:srgbClr val="000000"/>
                          </a:solidFill>
                          <a:effectLst/>
                          <a:latin typeface="Helvetica Neue"/>
                          <a:cs typeface="Helvetica Neue"/>
                        </a:rPr>
                        <a:t>€)</a:t>
                      </a:r>
                      <a:endParaRPr lang="en-US" b="0" dirty="0" smtClean="0">
                        <a:latin typeface="Helvetica Neue"/>
                        <a:cs typeface="Helvetica Neue"/>
                      </a:endParaRPr>
                    </a:p>
                  </a:txBody>
                  <a:tcPr marL="38100" marR="381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3"/>
                        </a:rPr>
                        <a:t>Hellenic Petroleum </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it-IT" sz="2800" b="0" i="0" u="none" strike="noStrike" baseline="0" dirty="0" smtClean="0">
                          <a:solidFill>
                            <a:srgbClr val="000000"/>
                          </a:solidFill>
                          <a:effectLst/>
                          <a:latin typeface="Helvetica Neue"/>
                          <a:cs typeface="Helvetica Neue"/>
                        </a:rPr>
                        <a:t>734.1 M</a:t>
                      </a:r>
                      <a:endParaRPr lang="it-IT"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smtClean="0">
                          <a:solidFill>
                            <a:srgbClr val="000000"/>
                          </a:solidFill>
                          <a:effectLst/>
                          <a:latin typeface="Helvetica Neue"/>
                          <a:cs typeface="Helvetica Neue"/>
                        </a:rPr>
                        <a:t>105 K</a:t>
                      </a:r>
                      <a:endParaRPr lang="en-US"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rPr>
                        <a:t>Public Power </a:t>
                      </a:r>
                      <a:r>
                        <a:rPr lang="en-US" sz="2000" b="0" i="0" u="none" strike="noStrike" baseline="0" dirty="0" smtClean="0">
                          <a:solidFill>
                            <a:srgbClr val="000000"/>
                          </a:solidFill>
                          <a:effectLst/>
                          <a:latin typeface="Helvetica Neue"/>
                          <a:cs typeface="Helvetica Neue"/>
                        </a:rPr>
                        <a:t>Corp.</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72 M</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smtClean="0">
                          <a:solidFill>
                            <a:srgbClr val="000000"/>
                          </a:solidFill>
                          <a:effectLst/>
                          <a:latin typeface="Helvetica Neue"/>
                          <a:cs typeface="Helvetica Neue"/>
                        </a:rPr>
                        <a:t>23 K</a:t>
                      </a:r>
                      <a:endParaRPr lang="en-US"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4"/>
                        </a:rPr>
                        <a:t>Metka S.A.</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40.3 M </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33.5 K </a:t>
                      </a:r>
                      <a:endParaRPr lang="sk-SK"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1800" b="0" i="0" u="none" strike="noStrike" baseline="0" dirty="0">
                          <a:solidFill>
                            <a:srgbClr val="000000"/>
                          </a:solidFill>
                          <a:effectLst/>
                          <a:latin typeface="Helvetica Neue"/>
                          <a:cs typeface="Helvetica Neue"/>
                        </a:rPr>
                        <a:t>Hellenic </a:t>
                      </a:r>
                      <a:r>
                        <a:rPr lang="en-US" sz="1800" b="0" i="0" u="none" strike="noStrike" baseline="0" dirty="0" smtClean="0">
                          <a:solidFill>
                            <a:srgbClr val="000000"/>
                          </a:solidFill>
                          <a:effectLst/>
                          <a:latin typeface="Helvetica Neue"/>
                          <a:cs typeface="Helvetica Neue"/>
                        </a:rPr>
                        <a:t>Telecomm. Org.</a:t>
                      </a:r>
                      <a:endParaRPr lang="en-US" sz="1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17 M </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644 </a:t>
                      </a:r>
                      <a:r>
                        <a:rPr lang="pt-BR" sz="2800" b="0" i="0" u="none" strike="noStrike" baseline="0" dirty="0" err="1" smtClean="0">
                          <a:solidFill>
                            <a:srgbClr val="000000"/>
                          </a:solidFill>
                          <a:effectLst/>
                          <a:latin typeface="Helvetica Neue"/>
                          <a:cs typeface="Helvetica Neue"/>
                        </a:rPr>
                        <a:t>K</a:t>
                      </a:r>
                      <a:r>
                        <a:rPr lang="pt-BR" sz="2800" b="0" i="0" u="none" strike="noStrike" baseline="0" dirty="0" smtClean="0">
                          <a:solidFill>
                            <a:srgbClr val="000000"/>
                          </a:solidFill>
                          <a:effectLst/>
                          <a:latin typeface="Helvetica Neue"/>
                          <a:cs typeface="Helvetica Neue"/>
                        </a:rPr>
                        <a:t> </a:t>
                      </a:r>
                      <a:endParaRPr lang="pt-BR" sz="2800" b="0" i="0" u="none" strike="noStrike" baseline="0" dirty="0">
                        <a:solidFill>
                          <a:srgbClr val="000000"/>
                        </a:solidFill>
                        <a:effectLst/>
                        <a:latin typeface="Helvetica Neue"/>
                        <a:cs typeface="Helvetica Neue"/>
                      </a:endParaRP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rPr>
                        <a:t>Piraeus Bank</a:t>
                      </a:r>
                    </a:p>
                  </a:txBody>
                  <a:tcPr marL="12700" marR="12700" marT="25400" marB="25400" anchor="ctr"/>
                </a:tc>
                <a:tc>
                  <a:txBody>
                    <a:bodyPr/>
                    <a:lstStyle/>
                    <a:p>
                      <a:pPr algn="ctr" fontAlgn="b"/>
                      <a:r>
                        <a:rPr lang="sk-SK" sz="2800" b="0" i="0" u="none" strike="noStrike" baseline="0" dirty="0" smtClean="0">
                          <a:solidFill>
                            <a:srgbClr val="000000"/>
                          </a:solidFill>
                          <a:effectLst/>
                          <a:latin typeface="Helvetica Neue"/>
                          <a:cs typeface="Helvetica Neue"/>
                        </a:rPr>
                        <a:t>12.3 M </a:t>
                      </a:r>
                      <a:endParaRPr lang="sk-SK"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a:solidFill>
                            <a:srgbClr val="000000"/>
                          </a:solidFill>
                          <a:effectLst/>
                          <a:latin typeface="Helvetica Neue"/>
                          <a:cs typeface="Helvetica Neue"/>
                        </a:rPr>
                        <a:t>-</a:t>
                      </a:r>
                    </a:p>
                  </a:txBody>
                  <a:tcPr marL="12700" marR="12700" marT="25400" marB="25400" anchor="ctr"/>
                </a:tc>
              </a:tr>
              <a:tr h="561662">
                <a:tc>
                  <a:txBody>
                    <a:bodyPr/>
                    <a:lstStyle/>
                    <a:p>
                      <a:pPr algn="ctr" fontAlgn="b"/>
                      <a:r>
                        <a:rPr lang="en-US" sz="2000" b="0" i="0" u="none" strike="noStrike" baseline="0">
                          <a:solidFill>
                            <a:srgbClr val="000000"/>
                          </a:solidFill>
                          <a:effectLst/>
                          <a:latin typeface="Helvetica Neue"/>
                          <a:cs typeface="Helvetica Neue"/>
                        </a:rPr>
                        <a:t>Intracom Constructions </a:t>
                      </a: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11.8 M</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en-US" sz="2800" b="0" i="0" u="none" strike="noStrike" baseline="0" dirty="0">
                          <a:solidFill>
                            <a:srgbClr val="000000"/>
                          </a:solidFill>
                          <a:effectLst/>
                          <a:latin typeface="Helvetica Neue"/>
                          <a:cs typeface="Helvetica Neue"/>
                        </a:rPr>
                        <a:t>-</a:t>
                      </a:r>
                    </a:p>
                  </a:txBody>
                  <a:tcPr marL="12700" marR="12700" marT="25400" marB="25400" anchor="ctr"/>
                </a:tc>
              </a:tr>
              <a:tr h="561662">
                <a:tc>
                  <a:txBody>
                    <a:bodyPr/>
                    <a:lstStyle/>
                    <a:p>
                      <a:pPr algn="ctr" fontAlgn="b"/>
                      <a:r>
                        <a:rPr lang="en-US" sz="2000" b="0" i="0" u="none" strike="noStrike" baseline="0" dirty="0">
                          <a:solidFill>
                            <a:srgbClr val="000000"/>
                          </a:solidFill>
                          <a:effectLst/>
                          <a:latin typeface="Helvetica Neue"/>
                          <a:cs typeface="Helvetica Neue"/>
                          <a:hlinkClick r:id="rId5"/>
                        </a:rPr>
                        <a:t>Terna Energy S.A.</a:t>
                      </a:r>
                      <a:endParaRPr lang="en-US" sz="20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4.5 M</a:t>
                      </a:r>
                      <a:endParaRPr lang="pt-BR" sz="2800" b="0" i="0" u="none" strike="noStrike" baseline="0" dirty="0">
                        <a:solidFill>
                          <a:srgbClr val="000000"/>
                        </a:solidFill>
                        <a:effectLst/>
                        <a:latin typeface="Helvetica Neue"/>
                        <a:cs typeface="Helvetica Neue"/>
                      </a:endParaRPr>
                    </a:p>
                  </a:txBody>
                  <a:tcPr marL="12700" marR="12700" marT="25400" marB="25400" anchor="ctr"/>
                </a:tc>
                <a:tc>
                  <a:txBody>
                    <a:bodyPr/>
                    <a:lstStyle/>
                    <a:p>
                      <a:pPr algn="ctr" fontAlgn="b"/>
                      <a:r>
                        <a:rPr lang="pt-BR" sz="2800" b="0" i="0" u="none" strike="noStrike" baseline="0" dirty="0" smtClean="0">
                          <a:solidFill>
                            <a:srgbClr val="000000"/>
                          </a:solidFill>
                          <a:effectLst/>
                          <a:latin typeface="Helvetica Neue"/>
                          <a:cs typeface="Helvetica Neue"/>
                        </a:rPr>
                        <a:t>34.1 M </a:t>
                      </a:r>
                      <a:endParaRPr lang="pt-BR" sz="2800" b="0" i="0" u="none" strike="noStrike" baseline="0" dirty="0">
                        <a:solidFill>
                          <a:srgbClr val="000000"/>
                        </a:solidFill>
                        <a:effectLst/>
                        <a:latin typeface="Helvetica Neue"/>
                        <a:cs typeface="Helvetica Neue"/>
                      </a:endParaRPr>
                    </a:p>
                  </a:txBody>
                  <a:tcPr marL="12700" marR="12700" marT="25400" marB="25400" anchor="ctr"/>
                </a:tc>
              </a:tr>
            </a:tbl>
          </a:graphicData>
        </a:graphic>
      </p:graphicFrame>
    </p:spTree>
    <p:extLst>
      <p:ext uri="{BB962C8B-B14F-4D97-AF65-F5344CB8AC3E}">
        <p14:creationId xmlns:p14="http://schemas.microsoft.com/office/powerpoint/2010/main" val="35065199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n-US" b="1" dirty="0"/>
              <a:t>Use </a:t>
            </a:r>
            <a:r>
              <a:rPr lang="en-US" b="1" dirty="0" smtClean="0"/>
              <a:t>cases I</a:t>
            </a:r>
            <a:endParaRPr lang="el-GR" b="1" dirty="0">
              <a:ea typeface="ＭＳ Ｐゴシック" charset="0"/>
              <a:cs typeface="Helvetica Neue"/>
            </a:endParaRPr>
          </a:p>
        </p:txBody>
      </p:sp>
      <p:sp>
        <p:nvSpPr>
          <p:cNvPr id="6147" name="Rectangle 19"/>
          <p:cNvSpPr>
            <a:spLocks noChangeArrowheads="1"/>
          </p:cNvSpPr>
          <p:nvPr/>
        </p:nvSpPr>
        <p:spPr bwMode="auto">
          <a:xfrm>
            <a:off x="539552" y="1772816"/>
            <a:ext cx="8136904"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0" indent="-742950">
              <a:buFont typeface="Wingdings" charset="2"/>
              <a:buChar char="ü"/>
            </a:pPr>
            <a:r>
              <a:rPr lang="el-GR" sz="3600" dirty="0"/>
              <a:t>Τιμές δημοσίου </a:t>
            </a:r>
            <a:r>
              <a:rPr lang="en-US" sz="3600" b="1" dirty="0" err="1"/>
              <a:t>vs</a:t>
            </a:r>
            <a:r>
              <a:rPr lang="en-US" sz="3600" dirty="0"/>
              <a:t> </a:t>
            </a:r>
            <a:r>
              <a:rPr lang="el-GR" sz="3600" dirty="0"/>
              <a:t>τιμές </a:t>
            </a:r>
            <a:r>
              <a:rPr lang="el-GR" sz="3600" dirty="0" smtClean="0"/>
              <a:t>αγοράς</a:t>
            </a:r>
          </a:p>
          <a:p>
            <a:pPr marL="742950" indent="-742950">
              <a:buFont typeface="Wingdings" charset="2"/>
              <a:buChar char="ü"/>
            </a:pPr>
            <a:r>
              <a:rPr lang="el-GR" sz="3600" dirty="0"/>
              <a:t>Τιμές </a:t>
            </a:r>
            <a:r>
              <a:rPr lang="el-GR" sz="3600" dirty="0" smtClean="0"/>
              <a:t>χονδρικής </a:t>
            </a:r>
            <a:r>
              <a:rPr lang="en-US" sz="3600" b="1" dirty="0" err="1"/>
              <a:t>vs</a:t>
            </a:r>
            <a:r>
              <a:rPr lang="en-US" sz="3600" dirty="0"/>
              <a:t> </a:t>
            </a:r>
            <a:r>
              <a:rPr lang="el-GR" sz="3600" dirty="0"/>
              <a:t>τιμές </a:t>
            </a:r>
            <a:r>
              <a:rPr lang="el-GR" sz="3600" dirty="0" smtClean="0"/>
              <a:t>λιανικής</a:t>
            </a:r>
            <a:endParaRPr lang="en-US" sz="3600" dirty="0" smtClean="0"/>
          </a:p>
          <a:p>
            <a:pPr marL="742950" indent="-742950">
              <a:buFont typeface="Wingdings" charset="2"/>
              <a:buChar char="ü"/>
            </a:pPr>
            <a:r>
              <a:rPr lang="el-GR" sz="3600" dirty="0"/>
              <a:t>Ποιότητα αγοράς</a:t>
            </a:r>
            <a:endParaRPr lang="en-US" sz="3600" dirty="0"/>
          </a:p>
          <a:p>
            <a:pPr marL="742950" indent="-742950">
              <a:buFont typeface="Wingdings" charset="2"/>
              <a:buChar char="ü"/>
            </a:pPr>
            <a:r>
              <a:rPr lang="el-GR" sz="3600" dirty="0"/>
              <a:t>Ανάλυση </a:t>
            </a:r>
            <a:r>
              <a:rPr lang="el-GR" sz="3600" dirty="0" smtClean="0"/>
              <a:t>ανταγωνισμού</a:t>
            </a:r>
            <a:endParaRPr lang="el-GR" sz="3600" dirty="0"/>
          </a:p>
          <a:p>
            <a:pPr marL="742950" lvl="0" indent="-742950">
              <a:buFont typeface="Wingdings" charset="2"/>
              <a:buChar char="ü"/>
            </a:pPr>
            <a:r>
              <a:rPr lang="el-GR" sz="3600" dirty="0" smtClean="0"/>
              <a:t>Παρακολούθηση δημοσίων έργων</a:t>
            </a:r>
          </a:p>
          <a:p>
            <a:pPr marL="742950" lvl="0" indent="-742950">
              <a:buFont typeface="Wingdings" charset="2"/>
              <a:buChar char="ü"/>
            </a:pPr>
            <a:r>
              <a:rPr lang="el-GR" sz="3600" dirty="0" smtClean="0"/>
              <a:t>Χρηματοοικονομική ανάλυση</a:t>
            </a:r>
          </a:p>
          <a:p>
            <a:pPr marL="742950" lvl="0" indent="-742950">
              <a:buFont typeface="Wingdings" charset="2"/>
              <a:buChar char="ü"/>
            </a:pPr>
            <a:endParaRPr lang="el-GR" sz="3600" dirty="0" smtClean="0"/>
          </a:p>
          <a:p>
            <a:pPr marL="742950" lvl="0" indent="-742950">
              <a:buFont typeface="Wingdings" charset="2"/>
              <a:buChar char="ü"/>
            </a:pPr>
            <a:endParaRPr lang="en-US" sz="3600" dirty="0"/>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4340130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n-US" b="1" dirty="0"/>
              <a:t>Use </a:t>
            </a:r>
            <a:r>
              <a:rPr lang="en-US" b="1" dirty="0" smtClean="0"/>
              <a:t>cases</a:t>
            </a:r>
            <a:r>
              <a:rPr lang="el-GR" b="1" dirty="0" smtClean="0"/>
              <a:t> </a:t>
            </a:r>
            <a:r>
              <a:rPr lang="en-US" b="1" dirty="0" smtClean="0"/>
              <a:t>II</a:t>
            </a:r>
            <a:endParaRPr lang="el-GR" b="1" dirty="0">
              <a:ea typeface="ＭＳ Ｐゴシック" charset="0"/>
              <a:cs typeface="Helvetica Neue"/>
            </a:endParaRPr>
          </a:p>
        </p:txBody>
      </p:sp>
      <p:sp>
        <p:nvSpPr>
          <p:cNvPr id="6147" name="Rectangle 19"/>
          <p:cNvSpPr>
            <a:spLocks noChangeArrowheads="1"/>
          </p:cNvSpPr>
          <p:nvPr/>
        </p:nvSpPr>
        <p:spPr bwMode="auto">
          <a:xfrm>
            <a:off x="395536" y="1772816"/>
            <a:ext cx="8424936"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buFont typeface="Wingdings" charset="2"/>
              <a:buChar char="ü"/>
            </a:pPr>
            <a:r>
              <a:rPr lang="el-GR" sz="2900" dirty="0"/>
              <a:t>Που πηγαίνουν οι φόροι ανά πόλη </a:t>
            </a:r>
            <a:r>
              <a:rPr lang="el-GR" sz="2900" dirty="0" smtClean="0"/>
              <a:t>&amp; </a:t>
            </a:r>
            <a:r>
              <a:rPr lang="el-GR" sz="2900" dirty="0"/>
              <a:t>χώρα;</a:t>
            </a:r>
            <a:endParaRPr lang="en-US" sz="2900" dirty="0"/>
          </a:p>
          <a:p>
            <a:pPr marL="571500" indent="-571500">
              <a:buFont typeface="Wingdings" charset="2"/>
              <a:buChar char="ü"/>
            </a:pPr>
            <a:r>
              <a:rPr lang="el-GR" sz="2900" dirty="0"/>
              <a:t>Αγοράζει ακριβά ή φθηνά καύσιμα το </a:t>
            </a:r>
            <a:r>
              <a:rPr lang="el-GR" sz="2900" dirty="0" smtClean="0"/>
              <a:t>δημόσιο</a:t>
            </a:r>
            <a:r>
              <a:rPr lang="el-GR" sz="2900" dirty="0"/>
              <a:t>;</a:t>
            </a:r>
            <a:endParaRPr lang="en-US" sz="2900" dirty="0"/>
          </a:p>
          <a:p>
            <a:pPr marL="571500" indent="-571500">
              <a:buFont typeface="Wingdings" charset="2"/>
              <a:buChar char="ü"/>
            </a:pPr>
            <a:r>
              <a:rPr lang="el-GR" sz="2900" dirty="0"/>
              <a:t>Είναι αποτελεσματικός ο προϋπολογισμός;</a:t>
            </a:r>
            <a:endParaRPr lang="en-US" sz="2900" dirty="0"/>
          </a:p>
          <a:p>
            <a:pPr marL="742950" lvl="0" indent="-742950">
              <a:buFont typeface="Wingdings" charset="2"/>
              <a:buChar char="ü"/>
            </a:pPr>
            <a:r>
              <a:rPr lang="el-GR" sz="3600" dirty="0" smtClean="0">
                <a:solidFill>
                  <a:srgbClr val="FF0000"/>
                </a:solidFill>
              </a:rPr>
              <a:t>&lt;η δική σας περίπτωση&gt;</a:t>
            </a:r>
          </a:p>
          <a:p>
            <a:pPr marL="742950" lvl="0" indent="-742950">
              <a:buFont typeface="Wingdings" charset="2"/>
              <a:buChar char="ü"/>
            </a:pPr>
            <a:endParaRPr lang="el-GR" sz="3600" dirty="0" smtClean="0"/>
          </a:p>
          <a:p>
            <a:pPr marL="742950" lvl="0" indent="-742950">
              <a:buFont typeface="Wingdings" charset="2"/>
              <a:buChar char="ü"/>
            </a:pPr>
            <a:endParaRPr lang="en-US" sz="3600" dirty="0"/>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8838229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76672"/>
            <a:ext cx="7344816" cy="936104"/>
          </a:xfrm>
        </p:spPr>
        <p:txBody>
          <a:bodyPr/>
          <a:lstStyle/>
          <a:p>
            <a:pPr lvl="0" eaLnBrk="1" hangingPunct="1"/>
            <a:r>
              <a:rPr lang="el-GR" b="1" dirty="0" smtClean="0"/>
              <a:t>Συμμετοχ</a:t>
            </a:r>
            <a:r>
              <a:rPr lang="el-GR" b="1" dirty="0" smtClean="0"/>
              <a:t>ή </a:t>
            </a:r>
            <a:endParaRPr lang="el-GR" b="1" dirty="0">
              <a:ea typeface="ＭＳ Ｐゴシック" charset="0"/>
              <a:cs typeface="Helvetica Neue"/>
            </a:endParaRPr>
          </a:p>
        </p:txBody>
      </p:sp>
      <p:sp>
        <p:nvSpPr>
          <p:cNvPr id="6147" name="Rectangle 19"/>
          <p:cNvSpPr>
            <a:spLocks noChangeArrowheads="1"/>
          </p:cNvSpPr>
          <p:nvPr/>
        </p:nvSpPr>
        <p:spPr bwMode="auto">
          <a:xfrm>
            <a:off x="395536" y="1772816"/>
            <a:ext cx="8424936"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Font typeface="Arial"/>
              <a:buChar char="•"/>
            </a:pPr>
            <a:r>
              <a:rPr lang="en-US" sz="3200" dirty="0" smtClean="0">
                <a:latin typeface="Helvetica Neue"/>
                <a:hlinkClick r:id="rId3"/>
              </a:rPr>
              <a:t>FB</a:t>
            </a:r>
            <a:endParaRPr lang="en-US" sz="3200" dirty="0" smtClean="0">
              <a:latin typeface="Helvetica Neue"/>
            </a:endParaRPr>
          </a:p>
          <a:p>
            <a:pPr marL="342900" indent="-342900">
              <a:lnSpc>
                <a:spcPct val="90000"/>
              </a:lnSpc>
              <a:spcBef>
                <a:spcPct val="20000"/>
              </a:spcBef>
              <a:buFont typeface="Arial"/>
              <a:buChar char="•"/>
            </a:pPr>
            <a:r>
              <a:rPr lang="en-US" sz="3200" dirty="0" smtClean="0">
                <a:latin typeface="Helvetica Neue"/>
                <a:hlinkClick r:id="rId4"/>
              </a:rPr>
              <a:t>Twitter</a:t>
            </a:r>
            <a:endParaRPr lang="en-US" sz="3200" dirty="0" smtClean="0">
              <a:latin typeface="Helvetica Neue"/>
            </a:endParaRPr>
          </a:p>
          <a:p>
            <a:pPr marL="342900" indent="-342900">
              <a:lnSpc>
                <a:spcPct val="90000"/>
              </a:lnSpc>
              <a:spcBef>
                <a:spcPct val="20000"/>
              </a:spcBef>
              <a:buFont typeface="Arial"/>
              <a:buChar char="•"/>
            </a:pPr>
            <a:r>
              <a:rPr lang="en-US" sz="3200" dirty="0" smtClean="0">
                <a:latin typeface="Helvetica Neue"/>
              </a:rPr>
              <a:t>Badges</a:t>
            </a:r>
          </a:p>
          <a:p>
            <a:pPr marL="342900" indent="-342900">
              <a:lnSpc>
                <a:spcPct val="90000"/>
              </a:lnSpc>
              <a:spcBef>
                <a:spcPct val="20000"/>
              </a:spcBef>
              <a:buFont typeface="Arial"/>
              <a:buChar char="•"/>
            </a:pPr>
            <a:r>
              <a:rPr lang="en-US" sz="3200" dirty="0" smtClean="0">
                <a:latin typeface="Helvetica Neue"/>
              </a:rPr>
              <a:t>Research </a:t>
            </a:r>
          </a:p>
          <a:p>
            <a:pPr marL="342900" indent="-342900">
              <a:lnSpc>
                <a:spcPct val="90000"/>
              </a:lnSpc>
              <a:spcBef>
                <a:spcPct val="20000"/>
              </a:spcBef>
              <a:buFont typeface="Arial"/>
              <a:buChar char="•"/>
            </a:pPr>
            <a:r>
              <a:rPr lang="en-US" sz="3200" dirty="0" smtClean="0">
                <a:latin typeface="Helvetica Neue"/>
              </a:rPr>
              <a:t>action </a:t>
            </a:r>
            <a:endParaRPr lang="en-US" sz="3200" dirty="0" smtClean="0">
              <a:latin typeface="Helvetica Neue"/>
            </a:endParaRPr>
          </a:p>
          <a:p>
            <a:pPr>
              <a:lnSpc>
                <a:spcPct val="90000"/>
              </a:lnSpc>
              <a:spcBef>
                <a:spcPct val="20000"/>
              </a:spcBef>
            </a:pPr>
            <a:endParaRPr lang="el-GR" sz="2500" dirty="0">
              <a:latin typeface="Helvetica Neue"/>
            </a:endParaRPr>
          </a:p>
        </p:txBody>
      </p:sp>
      <p:pic>
        <p:nvPicPr>
          <p:cNvPr id="7" name="Picture 6" descr="logo (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1412776"/>
            <a:ext cx="3985642" cy="1418777"/>
          </a:xfrm>
          <a:prstGeom prst="rect">
            <a:avLst/>
          </a:prstGeom>
        </p:spPr>
      </p:pic>
      <p:pic>
        <p:nvPicPr>
          <p:cNvPr id="8" name="Picture 7" descr="ODI-Node-Athens-r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6841" y="3068960"/>
            <a:ext cx="5467159" cy="1506258"/>
          </a:xfrm>
          <a:prstGeom prst="rect">
            <a:avLst/>
          </a:prstGeom>
        </p:spPr>
      </p:pic>
      <p:pic>
        <p:nvPicPr>
          <p:cNvPr id="9" name="Picture 8" descr="eellak LOGO.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56176" y="4509120"/>
            <a:ext cx="1517003" cy="2132856"/>
          </a:xfrm>
          <a:prstGeom prst="rect">
            <a:avLst/>
          </a:prstGeom>
        </p:spPr>
      </p:pic>
    </p:spTree>
    <p:extLst>
      <p:ext uri="{BB962C8B-B14F-4D97-AF65-F5344CB8AC3E}">
        <p14:creationId xmlns:p14="http://schemas.microsoft.com/office/powerpoint/2010/main" val="24177348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b="1" dirty="0" smtClean="0">
                <a:cs typeface="Helvetica Neue"/>
              </a:rPr>
              <a:t>Επόμενα Βήματα</a:t>
            </a:r>
            <a:endParaRPr lang="el-GR" b="1" dirty="0">
              <a:ea typeface="ＭＳ Ｐゴシック" charset="0"/>
              <a:cs typeface="Helvetica Neue"/>
            </a:endParaRPr>
          </a:p>
        </p:txBody>
      </p:sp>
      <p:sp>
        <p:nvSpPr>
          <p:cNvPr id="6147" name="Rectangle 19"/>
          <p:cNvSpPr>
            <a:spLocks noChangeArrowheads="1"/>
          </p:cNvSpPr>
          <p:nvPr/>
        </p:nvSpPr>
        <p:spPr bwMode="auto">
          <a:xfrm>
            <a:off x="539552" y="1772816"/>
            <a:ext cx="828092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4000" dirty="0" smtClean="0">
                <a:latin typeface="Helvetica Neue"/>
                <a:cs typeface="Helvetica Neue"/>
              </a:rPr>
              <a:t>νέα δεδομένα</a:t>
            </a:r>
          </a:p>
          <a:p>
            <a:pPr marL="1028700" lvl="1" indent="-571500">
              <a:buFont typeface="Courier New"/>
              <a:buChar char="o"/>
            </a:pPr>
            <a:r>
              <a:rPr lang="el-GR" sz="4000" dirty="0" smtClean="0">
                <a:latin typeface="Helvetica Neue"/>
                <a:cs typeface="Helvetica Neue"/>
              </a:rPr>
              <a:t>τιμές </a:t>
            </a:r>
          </a:p>
          <a:p>
            <a:pPr marL="1028700" lvl="1" indent="-571500">
              <a:buFont typeface="Courier New"/>
              <a:buChar char="o"/>
            </a:pPr>
            <a:r>
              <a:rPr lang="el-GR" sz="4000" dirty="0" smtClean="0">
                <a:latin typeface="Helvetica Neue"/>
                <a:cs typeface="Helvetica Neue"/>
              </a:rPr>
              <a:t>ΗΠΑ (δαπάνες, Γερουσία)</a:t>
            </a:r>
          </a:p>
          <a:p>
            <a:pPr marL="1028700" lvl="1" indent="-571500">
              <a:buFont typeface="Courier New"/>
              <a:buChar char="o"/>
            </a:pPr>
            <a:r>
              <a:rPr lang="el-GR" sz="4000" dirty="0" smtClean="0">
                <a:latin typeface="Helvetica Neue"/>
                <a:cs typeface="Helvetica Neue"/>
              </a:rPr>
              <a:t>ΕΕ</a:t>
            </a:r>
          </a:p>
          <a:p>
            <a:pPr marL="1028700" lvl="1" indent="-571500">
              <a:buFont typeface="Courier New"/>
              <a:buChar char="o"/>
            </a:pPr>
            <a:r>
              <a:rPr lang="el-GR" sz="4000" dirty="0" smtClean="0">
                <a:latin typeface="Helvetica Neue"/>
                <a:cs typeface="Helvetica Neue"/>
              </a:rPr>
              <a:t>Αυστραλία, κοκ</a:t>
            </a:r>
          </a:p>
          <a:p>
            <a:pPr marL="571500" lvl="0" indent="-571500">
              <a:buFont typeface="Courier New"/>
              <a:buChar char="o"/>
            </a:pPr>
            <a:r>
              <a:rPr lang="el-GR" sz="4000" dirty="0" smtClean="0">
                <a:latin typeface="Helvetica Neue"/>
                <a:cs typeface="Helvetica Neue"/>
              </a:rPr>
              <a:t>Βιωματικά Εργαστήρια </a:t>
            </a:r>
          </a:p>
          <a:p>
            <a:pPr marL="1028700" lvl="1" indent="-571500">
              <a:buFont typeface="Courier New"/>
              <a:buChar char="o"/>
            </a:pPr>
            <a:r>
              <a:rPr lang="el-GR" sz="2800" dirty="0" smtClean="0">
                <a:latin typeface="Helvetica Neue"/>
                <a:cs typeface="Helvetica Neue"/>
              </a:rPr>
              <a:t>Αθήνα</a:t>
            </a:r>
            <a:r>
              <a:rPr lang="el-GR" sz="2800" dirty="0">
                <a:latin typeface="Helvetica Neue"/>
                <a:cs typeface="Helvetica Neue"/>
              </a:rPr>
              <a:t> </a:t>
            </a:r>
            <a:r>
              <a:rPr lang="el-GR" sz="2800" dirty="0" smtClean="0">
                <a:latin typeface="Helvetica Neue"/>
                <a:cs typeface="Helvetica Neue"/>
              </a:rPr>
              <a:t>&amp;Υπόλοιπη Ελλάδα</a:t>
            </a:r>
            <a:endParaRPr lang="el-GR" sz="2800" dirty="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34614246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4369" y="177266"/>
            <a:ext cx="7764478" cy="6021660"/>
          </a:xfrm>
          <a:prstGeom prst="rect">
            <a:avLst/>
          </a:prstGeom>
        </p:spPr>
      </p:pic>
      <p:sp>
        <p:nvSpPr>
          <p:cNvPr id="7" name="TextBox 6"/>
          <p:cNvSpPr txBox="1"/>
          <p:nvPr/>
        </p:nvSpPr>
        <p:spPr>
          <a:xfrm>
            <a:off x="724369" y="6333553"/>
            <a:ext cx="7764478" cy="523220"/>
          </a:xfrm>
          <a:prstGeom prst="rect">
            <a:avLst/>
          </a:prstGeom>
          <a:noFill/>
        </p:spPr>
        <p:txBody>
          <a:bodyPr wrap="square" rtlCol="0">
            <a:spAutoFit/>
          </a:bodyPr>
          <a:lstStyle/>
          <a:p>
            <a:r>
              <a:rPr lang="en-US" sz="1400" dirty="0"/>
              <a:t>Open Data Institute (2015) Open data means business: UK innovation across sectors and regions. London, UK. Available at http://</a:t>
            </a:r>
            <a:r>
              <a:rPr lang="en-US" sz="1400" dirty="0" err="1"/>
              <a:t>theodi.org</a:t>
            </a:r>
            <a:r>
              <a:rPr lang="en-US" sz="1400" dirty="0"/>
              <a:t>/open-data-means-business-</a:t>
            </a:r>
            <a:r>
              <a:rPr lang="en-US" sz="1400" dirty="0" err="1"/>
              <a:t>uk</a:t>
            </a:r>
            <a:r>
              <a:rPr lang="en-US" sz="1400" dirty="0"/>
              <a:t>-innovation-sectors-regions</a:t>
            </a:r>
          </a:p>
        </p:txBody>
      </p:sp>
      <p:sp>
        <p:nvSpPr>
          <p:cNvPr id="2" name="TextBox 1"/>
          <p:cNvSpPr txBox="1"/>
          <p:nvPr/>
        </p:nvSpPr>
        <p:spPr>
          <a:xfrm>
            <a:off x="1077183" y="2845276"/>
            <a:ext cx="3038622" cy="1200328"/>
          </a:xfrm>
          <a:prstGeom prst="rect">
            <a:avLst/>
          </a:prstGeom>
          <a:solidFill>
            <a:schemeClr val="bg1"/>
          </a:solidFill>
        </p:spPr>
        <p:txBody>
          <a:bodyPr wrap="square" rtlCol="0">
            <a:spAutoFit/>
          </a:bodyPr>
          <a:lstStyle/>
          <a:p>
            <a:r>
              <a:rPr lang="en-US" sz="2400" dirty="0" smtClean="0">
                <a:latin typeface="Arial"/>
                <a:cs typeface="Arial"/>
              </a:rPr>
              <a:t>Annual turnover </a:t>
            </a:r>
            <a:r>
              <a:rPr lang="el-GR" sz="2400" b="1" dirty="0">
                <a:latin typeface="Arial"/>
                <a:cs typeface="Arial"/>
              </a:rPr>
              <a:t>€</a:t>
            </a:r>
            <a:r>
              <a:rPr lang="en-US" sz="2400" b="1" dirty="0" smtClean="0">
                <a:latin typeface="Arial"/>
                <a:cs typeface="Arial"/>
              </a:rPr>
              <a:t>130bn </a:t>
            </a:r>
          </a:p>
          <a:p>
            <a:r>
              <a:rPr lang="en-US" sz="2400" b="1" dirty="0" smtClean="0">
                <a:latin typeface="Arial"/>
                <a:cs typeface="Arial"/>
              </a:rPr>
              <a:t>500K</a:t>
            </a:r>
            <a:r>
              <a:rPr lang="en-US" sz="2400" dirty="0" smtClean="0">
                <a:latin typeface="Arial"/>
                <a:cs typeface="Arial"/>
              </a:rPr>
              <a:t> employees  </a:t>
            </a:r>
            <a:endParaRPr lang="en-US" sz="2400" dirty="0">
              <a:latin typeface="Arial"/>
              <a:cs typeface="Arial"/>
            </a:endParaRPr>
          </a:p>
        </p:txBody>
      </p:sp>
    </p:spTree>
    <p:extLst>
      <p:ext uri="{BB962C8B-B14F-4D97-AF65-F5344CB8AC3E}">
        <p14:creationId xmlns:p14="http://schemas.microsoft.com/office/powerpoint/2010/main" val="40605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2060848"/>
            <a:ext cx="792088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l-GR" sz="3600" i="1" dirty="0" smtClean="0">
                <a:solidFill>
                  <a:srgbClr val="FF0000"/>
                </a:solidFill>
                <a:latin typeface="Helvetica Neue"/>
                <a:cs typeface="Helvetica Neue"/>
              </a:rPr>
              <a:t>Ανοιχτές, διαφανείς και συνδεδεμένες ροές δεδομένων για την ενίσχυση του ανταγωνισμού, της καινοτομίας, των ίσων ευκαιριών πρόσβασης και της αποτελεσματικής κατανομής των πόρων.</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1988997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323528" y="1772816"/>
            <a:ext cx="8352928"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l-GR" sz="3600" dirty="0">
                <a:latin typeface="Helvetica Neue"/>
                <a:cs typeface="Helvetica Neue"/>
              </a:rPr>
              <a:t>Μεταφορά </a:t>
            </a:r>
            <a:r>
              <a:rPr lang="el-GR" sz="3600" dirty="0" smtClean="0">
                <a:latin typeface="Helvetica Neue"/>
                <a:cs typeface="Helvetica Neue"/>
              </a:rPr>
              <a:t>ευθύνης &amp; λειτουργικότητας </a:t>
            </a:r>
            <a:r>
              <a:rPr lang="el-GR" sz="3600" dirty="0">
                <a:latin typeface="Helvetica Neue"/>
                <a:cs typeface="Helvetica Neue"/>
              </a:rPr>
              <a:t>από το γραφειοκρατικό Δημόσιο </a:t>
            </a:r>
            <a:r>
              <a:rPr lang="el-GR" sz="3600" dirty="0" smtClean="0">
                <a:latin typeface="Helvetica Neue"/>
                <a:cs typeface="Helvetica Neue"/>
              </a:rPr>
              <a:t>προς:</a:t>
            </a:r>
          </a:p>
          <a:p>
            <a:pPr lvl="0"/>
            <a:r>
              <a:rPr lang="el-GR" sz="3600" dirty="0" smtClean="0">
                <a:latin typeface="Helvetica Neue"/>
                <a:cs typeface="Helvetica Neue"/>
              </a:rPr>
              <a:t> </a:t>
            </a:r>
          </a:p>
          <a:p>
            <a:pPr marL="571500" lvl="0" indent="-571500">
              <a:buFont typeface="Wingdings" charset="2"/>
              <a:buChar char="ü"/>
            </a:pPr>
            <a:r>
              <a:rPr lang="el-GR" sz="3600" dirty="0">
                <a:latin typeface="Helvetica Neue"/>
                <a:cs typeface="Helvetica Neue"/>
              </a:rPr>
              <a:t>τ</a:t>
            </a:r>
            <a:r>
              <a:rPr lang="el-GR" sz="3600" dirty="0" smtClean="0">
                <a:latin typeface="Helvetica Neue"/>
                <a:cs typeface="Helvetica Neue"/>
              </a:rPr>
              <a:t>ο υπόλοιπο Δημόσιο...</a:t>
            </a:r>
          </a:p>
          <a:p>
            <a:pPr marL="571500" lvl="0" indent="-571500">
              <a:buFont typeface="Wingdings" charset="2"/>
              <a:buChar char="ü"/>
            </a:pPr>
            <a:r>
              <a:rPr lang="el-GR" sz="3600" dirty="0">
                <a:latin typeface="Helvetica Neue"/>
                <a:cs typeface="Helvetica Neue"/>
              </a:rPr>
              <a:t>τους </a:t>
            </a:r>
            <a:r>
              <a:rPr lang="el-GR" sz="3600" dirty="0" smtClean="0">
                <a:latin typeface="Helvetica Neue"/>
                <a:cs typeface="Helvetica Neue"/>
              </a:rPr>
              <a:t>ερευνητές</a:t>
            </a:r>
          </a:p>
          <a:p>
            <a:pPr marL="571500" lvl="0" indent="-571500">
              <a:buFont typeface="Wingdings" charset="2"/>
              <a:buChar char="ü"/>
            </a:pPr>
            <a:r>
              <a:rPr lang="el-GR" sz="3600" dirty="0" smtClean="0">
                <a:latin typeface="Helvetica Neue"/>
                <a:cs typeface="Helvetica Neue"/>
              </a:rPr>
              <a:t>τους επαγγελαμτίες </a:t>
            </a:r>
          </a:p>
          <a:p>
            <a:pPr marL="571500" lvl="0" indent="-571500">
              <a:buFont typeface="Wingdings" charset="2"/>
              <a:buChar char="ü"/>
            </a:pPr>
            <a:r>
              <a:rPr lang="el-GR" sz="3600" dirty="0" smtClean="0">
                <a:latin typeface="Helvetica Neue"/>
                <a:cs typeface="Helvetica Neue"/>
              </a:rPr>
              <a:t>τους πολίτες </a:t>
            </a:r>
            <a:r>
              <a:rPr lang="el-GR" sz="3600" dirty="0">
                <a:latin typeface="Helvetica Neue"/>
                <a:cs typeface="Helvetica Neue"/>
              </a:rPr>
              <a:t>και τις </a:t>
            </a:r>
            <a:r>
              <a:rPr lang="el-GR" sz="3600" dirty="0" smtClean="0">
                <a:latin typeface="Helvetica Neue"/>
                <a:cs typeface="Helvetica Neue"/>
              </a:rPr>
              <a:t>οργανώσεις </a:t>
            </a: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5084510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3600" b="1" dirty="0" smtClean="0">
                <a:cs typeface="Helvetica Neue"/>
              </a:rPr>
              <a:t>Ανοιχτή Συνδεδεμένη Οικονομία</a:t>
            </a:r>
            <a:endParaRPr lang="el-GR" sz="36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lvl="0" indent="-571500">
              <a:buFont typeface="Courier New"/>
              <a:buChar char="o"/>
            </a:pPr>
            <a:r>
              <a:rPr lang="el-GR" sz="3600" dirty="0">
                <a:latin typeface="Helvetica Neue"/>
                <a:cs typeface="Helvetica Neue"/>
              </a:rPr>
              <a:t>Ερευνητές</a:t>
            </a:r>
          </a:p>
          <a:p>
            <a:pPr marL="571500" lvl="0" indent="-571500">
              <a:buFont typeface="Wingdings" charset="2"/>
              <a:buChar char="ü"/>
            </a:pPr>
            <a:r>
              <a:rPr lang="el-GR" sz="3600" dirty="0">
                <a:latin typeface="Helvetica Neue"/>
                <a:cs typeface="Helvetica Neue"/>
              </a:rPr>
              <a:t>Νέα μοντέλα, πρακτικές </a:t>
            </a:r>
            <a:r>
              <a:rPr lang="en-US" sz="3600" dirty="0" smtClean="0">
                <a:latin typeface="Helvetica Neue"/>
                <a:cs typeface="Helvetica Neue"/>
              </a:rPr>
              <a:t>&amp;</a:t>
            </a:r>
            <a:r>
              <a:rPr lang="el-GR" sz="3600" dirty="0" smtClean="0">
                <a:latin typeface="Helvetica Neue"/>
                <a:cs typeface="Helvetica Neue"/>
              </a:rPr>
              <a:t> </a:t>
            </a:r>
            <a:r>
              <a:rPr lang="el-GR" sz="3600" dirty="0">
                <a:latin typeface="Helvetica Neue"/>
                <a:cs typeface="Helvetica Neue"/>
              </a:rPr>
              <a:t>θεωρίες</a:t>
            </a:r>
          </a:p>
          <a:p>
            <a:pPr marL="571500" lvl="0" indent="-571500">
              <a:buFont typeface="Courier New"/>
              <a:buChar char="o"/>
            </a:pPr>
            <a:endParaRPr lang="el-GR" sz="3600" dirty="0">
              <a:latin typeface="Helvetica Neue"/>
              <a:cs typeface="Helvetica Neue"/>
            </a:endParaRPr>
          </a:p>
          <a:p>
            <a:pPr marL="571500" lvl="0" indent="-571500">
              <a:buFont typeface="Courier New"/>
              <a:buChar char="o"/>
            </a:pPr>
            <a:r>
              <a:rPr lang="el-GR" sz="3600" dirty="0">
                <a:latin typeface="Helvetica Neue"/>
                <a:cs typeface="Helvetica Neue"/>
              </a:rPr>
              <a:t>Πολίτες &amp; Επιχειρήσεις</a:t>
            </a:r>
          </a:p>
          <a:p>
            <a:pPr marL="1028700" lvl="1" indent="-571500">
              <a:buFont typeface="Wingdings" charset="2"/>
              <a:buChar char="ü"/>
            </a:pPr>
            <a:r>
              <a:rPr lang="el-GR" sz="3600" dirty="0">
                <a:latin typeface="Helvetica Neue"/>
                <a:cs typeface="Helvetica Neue"/>
              </a:rPr>
              <a:t>Αξιολόγηση πολιτικής </a:t>
            </a:r>
            <a:endParaRPr lang="en-US" sz="3600" dirty="0" smtClean="0">
              <a:latin typeface="Helvetica Neue"/>
              <a:cs typeface="Helvetica Neue"/>
            </a:endParaRPr>
          </a:p>
          <a:p>
            <a:pPr marL="1028700" lvl="1" indent="-571500">
              <a:buFont typeface="Wingdings" charset="2"/>
              <a:buChar char="ü"/>
            </a:pPr>
            <a:r>
              <a:rPr lang="el-GR" sz="3600" dirty="0" smtClean="0">
                <a:latin typeface="Helvetica Neue"/>
                <a:cs typeface="Helvetica Neue"/>
              </a:rPr>
              <a:t>Αναζήτηση </a:t>
            </a:r>
            <a:r>
              <a:rPr lang="el-GR" sz="3600" dirty="0">
                <a:latin typeface="Helvetica Neue"/>
                <a:cs typeface="Helvetica Neue"/>
              </a:rPr>
              <a:t>ευκαιριών </a:t>
            </a:r>
            <a:r>
              <a:rPr lang="el-GR" sz="3600" dirty="0" smtClean="0">
                <a:latin typeface="Helvetica Neue"/>
                <a:cs typeface="Helvetica Neue"/>
              </a:rPr>
              <a:t> </a:t>
            </a:r>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6535730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539552" y="404664"/>
            <a:ext cx="7704856" cy="719138"/>
          </a:xfrm>
        </p:spPr>
        <p:txBody>
          <a:bodyPr/>
          <a:lstStyle/>
          <a:p>
            <a:pPr eaLnBrk="1" hangingPunct="1"/>
            <a:r>
              <a:rPr lang="el-GR" sz="4000" b="1" dirty="0">
                <a:cs typeface="Helvetica Neue"/>
              </a:rPr>
              <a:t>Ανοιχτή Γενιά</a:t>
            </a:r>
            <a:r>
              <a:rPr lang="en-US" sz="4000" b="1" dirty="0">
                <a:cs typeface="Helvetica Neue"/>
              </a:rPr>
              <a:t>=</a:t>
            </a:r>
            <a:r>
              <a:rPr lang="el-GR" sz="4000" b="1" dirty="0"/>
              <a:t>δια-δημιουργία</a:t>
            </a:r>
            <a:r>
              <a:rPr lang="el-GR" sz="4000" b="1" dirty="0">
                <a:cs typeface="Helvetica Neue"/>
              </a:rPr>
              <a:t> </a:t>
            </a:r>
            <a:endParaRPr lang="el-GR" sz="4000" b="1" dirty="0">
              <a:ea typeface="ＭＳ Ｐゴシック" charset="0"/>
              <a:cs typeface="Helvetica Neue"/>
            </a:endParaRPr>
          </a:p>
        </p:txBody>
      </p:sp>
      <p:sp>
        <p:nvSpPr>
          <p:cNvPr id="6147" name="Rectangle 19"/>
          <p:cNvSpPr>
            <a:spLocks noChangeArrowheads="1"/>
          </p:cNvSpPr>
          <p:nvPr/>
        </p:nvSpPr>
        <p:spPr bwMode="auto">
          <a:xfrm>
            <a:off x="539552" y="1772816"/>
            <a:ext cx="7920880"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800" i="1" dirty="0"/>
              <a:t>The test of a free society is not the liberty to consume information</a:t>
            </a:r>
            <a:r>
              <a:rPr lang="en-US" sz="2800" i="1" dirty="0" smtClean="0"/>
              <a:t>,</a:t>
            </a:r>
            <a:r>
              <a:rPr lang="el-GR" sz="2800" dirty="0"/>
              <a:t> </a:t>
            </a:r>
            <a:r>
              <a:rPr lang="en-US" sz="2800" i="1" dirty="0" smtClean="0"/>
              <a:t>nor </a:t>
            </a:r>
            <a:r>
              <a:rPr lang="en-US" sz="2800" i="1" dirty="0"/>
              <a:t>to produce it, nor even to implement its potential in private world of one's choosing. </a:t>
            </a:r>
            <a:endParaRPr lang="el-GR" sz="2800" i="1" dirty="0" smtClean="0"/>
          </a:p>
          <a:p>
            <a:r>
              <a:rPr lang="en-US" sz="3200" i="1" dirty="0" smtClean="0"/>
              <a:t>The </a:t>
            </a:r>
            <a:r>
              <a:rPr lang="en-US" sz="3200" i="1" dirty="0"/>
              <a:t>test of a free society is the liberty for the </a:t>
            </a:r>
            <a:r>
              <a:rPr lang="en-US" sz="3200" b="1" i="1" dirty="0"/>
              <a:t>collective transformation</a:t>
            </a:r>
            <a:r>
              <a:rPr lang="en-US" sz="3200" i="1" dirty="0"/>
              <a:t> of the world through abstractions freely chosen and freely </a:t>
            </a:r>
            <a:r>
              <a:rPr lang="en-US" sz="3200" i="1" dirty="0" err="1"/>
              <a:t>actualised</a:t>
            </a:r>
            <a:r>
              <a:rPr lang="en-US" sz="3200" i="1" dirty="0"/>
              <a:t>.</a:t>
            </a:r>
            <a:endParaRPr lang="en-US" sz="3200" dirty="0"/>
          </a:p>
          <a:p>
            <a:pPr marL="571500" lvl="0" indent="-571500">
              <a:buFont typeface="Courier New"/>
              <a:buChar char="o"/>
            </a:pPr>
            <a:endParaRPr lang="el-GR" sz="4000" dirty="0" smtClean="0">
              <a:latin typeface="Helvetica Neue"/>
              <a:cs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pPr>
              <a:buFont typeface="Wingdings" charset="0"/>
              <a:buChar char="ü"/>
            </a:pPr>
            <a:endParaRPr lang="el-GR" sz="3000" dirty="0">
              <a:latin typeface="Helvetica Neue"/>
            </a:endParaRPr>
          </a:p>
          <a:p>
            <a:endParaRPr lang="en-US" sz="3000" dirty="0">
              <a:latin typeface="Helvetica Neue"/>
            </a:endParaRPr>
          </a:p>
          <a:p>
            <a:pPr>
              <a:lnSpc>
                <a:spcPct val="90000"/>
              </a:lnSpc>
              <a:spcBef>
                <a:spcPct val="20000"/>
              </a:spcBef>
            </a:pPr>
            <a:endParaRPr lang="el-GR" sz="2500" dirty="0">
              <a:latin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spTree>
    <p:extLst>
      <p:ext uri="{BB962C8B-B14F-4D97-AF65-F5344CB8AC3E}">
        <p14:creationId xmlns:p14="http://schemas.microsoft.com/office/powerpoint/2010/main" val="28847667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404664"/>
            <a:ext cx="7344816" cy="719138"/>
          </a:xfrm>
        </p:spPr>
        <p:txBody>
          <a:bodyPr/>
          <a:lstStyle/>
          <a:p>
            <a:pPr eaLnBrk="1" hangingPunct="1"/>
            <a:r>
              <a:rPr lang="el-GR" sz="4000" b="1" dirty="0" smtClean="0">
                <a:cs typeface="Helvetica Neue"/>
              </a:rPr>
              <a:t>Ερωτήσεις </a:t>
            </a:r>
            <a:r>
              <a:rPr lang="en-US" sz="4000" b="1" dirty="0" smtClean="0">
                <a:cs typeface="Helvetica Neue"/>
              </a:rPr>
              <a:t>- </a:t>
            </a:r>
            <a:r>
              <a:rPr lang="el-GR" sz="4000" b="1" dirty="0" smtClean="0">
                <a:cs typeface="Helvetica Neue"/>
              </a:rPr>
              <a:t>Σχόλια</a:t>
            </a:r>
            <a:endParaRPr lang="el-GR" sz="4000" b="1" dirty="0">
              <a:ea typeface="ＭＳ Ｐゴシック" charset="0"/>
              <a:cs typeface="Helvetica Neue"/>
            </a:endParaRPr>
          </a:p>
        </p:txBody>
      </p:sp>
      <p:sp>
        <p:nvSpPr>
          <p:cNvPr id="2" name="Footer Placeholder 1"/>
          <p:cNvSpPr>
            <a:spLocks noGrp="1"/>
          </p:cNvSpPr>
          <p:nvPr>
            <p:ph type="ftr" sz="quarter" idx="11"/>
          </p:nvPr>
        </p:nvSpPr>
        <p:spPr/>
        <p:txBody>
          <a:bodyPr/>
          <a:lstStyle/>
          <a:p>
            <a:pPr>
              <a:defRPr/>
            </a:pPr>
            <a:r>
              <a:rPr lang="en-US" smtClean="0"/>
              <a:t>LinkedEconomy, @vafopoulos</a:t>
            </a:r>
            <a:endParaRPr lang="en-US" dirty="0"/>
          </a:p>
        </p:txBody>
      </p:sp>
      <p:pic>
        <p:nvPicPr>
          <p:cNvPr id="4" name="Picture 3" descr="shoe-throwing.jpg"/>
          <p:cNvPicPr>
            <a:picLocks noChangeAspect="1"/>
          </p:cNvPicPr>
          <p:nvPr/>
        </p:nvPicPr>
        <p:blipFill rotWithShape="1">
          <a:blip r:embed="rId3">
            <a:extLst>
              <a:ext uri="{28A0092B-C50C-407E-A947-70E740481C1C}">
                <a14:useLocalDpi xmlns:a14="http://schemas.microsoft.com/office/drawing/2010/main" val="0"/>
              </a:ext>
            </a:extLst>
          </a:blip>
          <a:srcRect b="7353"/>
          <a:stretch/>
        </p:blipFill>
        <p:spPr>
          <a:xfrm>
            <a:off x="2123728" y="1556792"/>
            <a:ext cx="5657772" cy="3669221"/>
          </a:xfrm>
          <a:prstGeom prst="rect">
            <a:avLst/>
          </a:prstGeom>
        </p:spPr>
      </p:pic>
    </p:spTree>
    <p:extLst>
      <p:ext uri="{BB962C8B-B14F-4D97-AF65-F5344CB8AC3E}">
        <p14:creationId xmlns:p14="http://schemas.microsoft.com/office/powerpoint/2010/main" val="11378499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1" dirty="0" smtClean="0"/>
              <a:t>Η μεγάλη εικόνα</a:t>
            </a:r>
            <a:endParaRPr lang="en-US" b="1" dirty="0"/>
          </a:p>
        </p:txBody>
      </p:sp>
      <p:sp>
        <p:nvSpPr>
          <p:cNvPr id="3" name="Content Placeholder 2"/>
          <p:cNvSpPr>
            <a:spLocks noGrp="1"/>
          </p:cNvSpPr>
          <p:nvPr>
            <p:ph idx="1"/>
          </p:nvPr>
        </p:nvSpPr>
        <p:spPr>
          <a:xfrm>
            <a:off x="457200" y="1628800"/>
            <a:ext cx="8229600" cy="4497363"/>
          </a:xfrm>
        </p:spPr>
        <p:txBody>
          <a:bodyPr/>
          <a:lstStyle/>
          <a:p>
            <a:r>
              <a:rPr lang="en-US" sz="3600" dirty="0" smtClean="0"/>
              <a:t>EU Digital </a:t>
            </a:r>
            <a:r>
              <a:rPr lang="en-US" sz="3600" dirty="0"/>
              <a:t>Single Market </a:t>
            </a:r>
            <a:endParaRPr lang="el-GR" sz="3600" dirty="0" smtClean="0"/>
          </a:p>
          <a:p>
            <a:r>
              <a:rPr lang="en-US" sz="3600" dirty="0"/>
              <a:t>Horizon 2020 ICT</a:t>
            </a:r>
          </a:p>
          <a:p>
            <a:r>
              <a:rPr lang="en-US" sz="3600" dirty="0" smtClean="0"/>
              <a:t>Eurostat</a:t>
            </a:r>
          </a:p>
          <a:p>
            <a:r>
              <a:rPr lang="en-US" sz="3600" dirty="0" smtClean="0"/>
              <a:t>Open &amp; e-procurement against corruption</a:t>
            </a:r>
            <a:endParaRPr lang="en-US" sz="3600" dirty="0"/>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7293150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Digital Single Market </a:t>
            </a:r>
          </a:p>
        </p:txBody>
      </p:sp>
      <p:sp>
        <p:nvSpPr>
          <p:cNvPr id="3" name="Content Placeholder 2"/>
          <p:cNvSpPr>
            <a:spLocks noGrp="1"/>
          </p:cNvSpPr>
          <p:nvPr>
            <p:ph idx="1"/>
          </p:nvPr>
        </p:nvSpPr>
        <p:spPr>
          <a:xfrm>
            <a:off x="457200" y="1628800"/>
            <a:ext cx="8229600" cy="4497363"/>
          </a:xfrm>
        </p:spPr>
        <p:txBody>
          <a:bodyPr/>
          <a:lstStyle/>
          <a:p>
            <a:pPr marL="0" indent="0">
              <a:buNone/>
            </a:pPr>
            <a:r>
              <a:rPr lang="en-US" dirty="0" smtClean="0"/>
              <a:t>The </a:t>
            </a:r>
            <a:r>
              <a:rPr lang="en-US" dirty="0"/>
              <a:t>Digital Single Market strategy aims to </a:t>
            </a:r>
            <a:r>
              <a:rPr lang="en-US" b="1" dirty="0"/>
              <a:t>open</a:t>
            </a:r>
            <a:r>
              <a:rPr lang="en-US" dirty="0"/>
              <a:t> </a:t>
            </a:r>
            <a:r>
              <a:rPr lang="en-US" b="1" dirty="0"/>
              <a:t>up</a:t>
            </a:r>
            <a:r>
              <a:rPr lang="en-US" dirty="0"/>
              <a:t> digital opportunities for people and business and enhance Europe's position as a world leader in the digital economy.</a:t>
            </a:r>
          </a:p>
          <a:p>
            <a:endParaRPr lang="en-US"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3675804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3600" b="1" dirty="0" err="1"/>
              <a:t>Horizon</a:t>
            </a:r>
            <a:r>
              <a:rPr lang="de-DE" sz="3600" b="1" dirty="0"/>
              <a:t> 2020 </a:t>
            </a:r>
            <a:r>
              <a:rPr lang="de-DE" sz="3600" b="1" dirty="0" smtClean="0"/>
              <a:t/>
            </a:r>
            <a:br>
              <a:rPr lang="de-DE" sz="3600" b="1" dirty="0" smtClean="0"/>
            </a:br>
            <a:r>
              <a:rPr lang="de-DE" sz="3600" b="1" dirty="0" smtClean="0"/>
              <a:t>Work </a:t>
            </a:r>
            <a:r>
              <a:rPr lang="de-DE" sz="3600" b="1" dirty="0"/>
              <a:t>Programme 2016 – 2017</a:t>
            </a:r>
          </a:p>
        </p:txBody>
      </p:sp>
      <p:sp>
        <p:nvSpPr>
          <p:cNvPr id="3" name="Content Placeholder 2"/>
          <p:cNvSpPr>
            <a:spLocks noGrp="1"/>
          </p:cNvSpPr>
          <p:nvPr>
            <p:ph idx="1"/>
          </p:nvPr>
        </p:nvSpPr>
        <p:spPr>
          <a:xfrm>
            <a:off x="457200" y="1700808"/>
            <a:ext cx="8229600" cy="4425355"/>
          </a:xfrm>
        </p:spPr>
        <p:txBody>
          <a:bodyPr/>
          <a:lstStyle/>
          <a:p>
            <a:r>
              <a:rPr lang="is-IS" sz="2800" dirty="0" smtClean="0"/>
              <a:t>….</a:t>
            </a:r>
            <a:r>
              <a:rPr lang="en-GB" sz="2800" dirty="0" smtClean="0"/>
              <a:t>focus </a:t>
            </a:r>
            <a:r>
              <a:rPr lang="en-GB" sz="2800" dirty="0"/>
              <a:t>on the incorporation and alignment of new, possibly unofficial and </a:t>
            </a:r>
            <a:r>
              <a:rPr lang="en-GB" sz="2800" b="1" dirty="0"/>
              <a:t>unstructured</a:t>
            </a:r>
            <a:r>
              <a:rPr lang="en-GB" sz="2800" dirty="0"/>
              <a:t>, sources with established official </a:t>
            </a:r>
            <a:r>
              <a:rPr lang="en-GB" sz="2800" dirty="0" smtClean="0"/>
              <a:t>statistics</a:t>
            </a:r>
            <a:r>
              <a:rPr lang="is-IS" sz="2800" dirty="0" smtClean="0"/>
              <a:t>…</a:t>
            </a:r>
          </a:p>
          <a:p>
            <a:pPr marL="0" indent="0">
              <a:buNone/>
            </a:pPr>
            <a:endParaRPr lang="en-GB" sz="2800" dirty="0" smtClean="0"/>
          </a:p>
          <a:p>
            <a:r>
              <a:rPr lang="en-GB" sz="2800" b="1" dirty="0"/>
              <a:t>Disaggregation</a:t>
            </a:r>
            <a:r>
              <a:rPr lang="en-GB" sz="2800" dirty="0"/>
              <a:t> of statistics - geographically, or by other domains </a:t>
            </a:r>
            <a:r>
              <a:rPr lang="en-GB" sz="2800" dirty="0" smtClean="0"/>
              <a:t>- </a:t>
            </a:r>
            <a:r>
              <a:rPr lang="en-GB" sz="2800" dirty="0"/>
              <a:t>to provide greater insights and providing evidence allowing more focused policy decisions should be covered, </a:t>
            </a:r>
            <a:r>
              <a:rPr lang="is-IS" sz="2800" dirty="0" smtClean="0"/>
              <a:t>…</a:t>
            </a:r>
            <a:endParaRPr lang="en-GB" sz="2800" dirty="0" smtClean="0"/>
          </a:p>
          <a:p>
            <a:endParaRPr lang="en-GB" sz="2400" dirty="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27044975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3600" b="1" dirty="0" err="1"/>
              <a:t>Horizon</a:t>
            </a:r>
            <a:r>
              <a:rPr lang="de-DE" sz="3600" b="1" dirty="0"/>
              <a:t> 2020 </a:t>
            </a:r>
            <a:r>
              <a:rPr lang="de-DE" sz="3600" b="1" dirty="0" smtClean="0"/>
              <a:t/>
            </a:r>
            <a:br>
              <a:rPr lang="de-DE" sz="3600" b="1" dirty="0" smtClean="0"/>
            </a:br>
            <a:r>
              <a:rPr lang="de-DE" sz="3600" b="1" dirty="0" smtClean="0"/>
              <a:t>Work </a:t>
            </a:r>
            <a:r>
              <a:rPr lang="de-DE" sz="3600" b="1" dirty="0"/>
              <a:t>Programme 2016 – 2017</a:t>
            </a:r>
          </a:p>
        </p:txBody>
      </p:sp>
      <p:sp>
        <p:nvSpPr>
          <p:cNvPr id="3" name="Content Placeholder 2"/>
          <p:cNvSpPr>
            <a:spLocks noGrp="1"/>
          </p:cNvSpPr>
          <p:nvPr>
            <p:ph idx="1"/>
          </p:nvPr>
        </p:nvSpPr>
        <p:spPr>
          <a:xfrm>
            <a:off x="457200" y="1700808"/>
            <a:ext cx="8229600" cy="4425355"/>
          </a:xfrm>
        </p:spPr>
        <p:txBody>
          <a:bodyPr/>
          <a:lstStyle/>
          <a:p>
            <a:r>
              <a:rPr lang="en-US" sz="2800" dirty="0"/>
              <a:t>CO-CREATION-2017-8: Policy-making in the age of big data: evidence-informed policy-making and policy-</a:t>
            </a:r>
            <a:r>
              <a:rPr lang="en-US" sz="2800" dirty="0" err="1" smtClean="0"/>
              <a:t>modelling</a:t>
            </a:r>
            <a:endParaRPr lang="el-GR" sz="2800" dirty="0" smtClean="0"/>
          </a:p>
          <a:p>
            <a:endParaRPr lang="en-GB" sz="2800" dirty="0" smtClean="0"/>
          </a:p>
        </p:txBody>
      </p:sp>
      <p:sp>
        <p:nvSpPr>
          <p:cNvPr id="4" name="Footer Placeholder 3"/>
          <p:cNvSpPr>
            <a:spLocks noGrp="1"/>
          </p:cNvSpPr>
          <p:nvPr>
            <p:ph type="ftr" sz="quarter" idx="11"/>
          </p:nvPr>
        </p:nvSpPr>
        <p:spPr/>
        <p:txBody>
          <a:bodyPr/>
          <a:lstStyle/>
          <a:p>
            <a:pPr>
              <a:defRPr/>
            </a:pPr>
            <a:r>
              <a:rPr lang="en-US" smtClean="0"/>
              <a:t>LinkedEconomy, @vafopoulos</a:t>
            </a:r>
            <a:endParaRPr lang="el-GR" dirty="0"/>
          </a:p>
        </p:txBody>
      </p:sp>
    </p:spTree>
    <p:extLst>
      <p:ext uri="{BB962C8B-B14F-4D97-AF65-F5344CB8AC3E}">
        <p14:creationId xmlns:p14="http://schemas.microsoft.com/office/powerpoint/2010/main" val="12634549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sz="quarter"/>
          </p:nvPr>
        </p:nvSpPr>
        <p:spPr>
          <a:xfrm>
            <a:off x="899592" y="332656"/>
            <a:ext cx="7344816" cy="719138"/>
          </a:xfrm>
        </p:spPr>
        <p:txBody>
          <a:bodyPr/>
          <a:lstStyle/>
          <a:p>
            <a:pPr eaLnBrk="1" hangingPunct="1"/>
            <a:r>
              <a:rPr lang="el-GR" b="1" dirty="0" smtClean="0">
                <a:ea typeface="ＭＳ Ｐゴシック" charset="0"/>
                <a:cs typeface="Helvetica Neue"/>
              </a:rPr>
              <a:t>Η τριλογία των δεδομένων</a:t>
            </a:r>
            <a:endParaRPr lang="el-GR" b="1" dirty="0">
              <a:ea typeface="ＭＳ Ｐゴシック" charset="0"/>
              <a:cs typeface="Helvetica Neue"/>
            </a:endParaRPr>
          </a:p>
        </p:txBody>
      </p:sp>
      <p:sp>
        <p:nvSpPr>
          <p:cNvPr id="6147" name="Rectangle 19"/>
          <p:cNvSpPr>
            <a:spLocks noChangeArrowheads="1"/>
          </p:cNvSpPr>
          <p:nvPr/>
        </p:nvSpPr>
        <p:spPr bwMode="auto">
          <a:xfrm>
            <a:off x="539552" y="1340768"/>
            <a:ext cx="828092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514350">
              <a:spcAft>
                <a:spcPts val="600"/>
              </a:spcAft>
              <a:buFont typeface="+mj-ea"/>
              <a:buAutoNum type="circleNumDbPlain"/>
            </a:pPr>
            <a:r>
              <a:rPr lang="el-GR" sz="3100" b="1" dirty="0" smtClean="0">
                <a:latin typeface="Helvetica Neue"/>
                <a:cs typeface="Helvetica Neue"/>
              </a:rPr>
              <a:t>ανοιχτά</a:t>
            </a:r>
            <a:r>
              <a:rPr lang="en-US" sz="3100" dirty="0" smtClean="0">
                <a:latin typeface="Helvetica Neue"/>
                <a:cs typeface="Helvetica Neue"/>
              </a:rPr>
              <a:t>: </a:t>
            </a:r>
            <a:r>
              <a:rPr lang="el-GR" sz="3600" i="1" dirty="0" smtClean="0">
                <a:solidFill>
                  <a:srgbClr val="FF0000"/>
                </a:solidFill>
                <a:latin typeface="Helvetica Neue"/>
                <a:cs typeface="Helvetica Neue"/>
              </a:rPr>
              <a:t>πρόσβαση</a:t>
            </a:r>
            <a:endParaRPr lang="en-US" sz="3600" i="1" dirty="0">
              <a:solidFill>
                <a:srgbClr val="FF0000"/>
              </a:solidFill>
              <a:latin typeface="Helvetica Neue"/>
              <a:cs typeface="Helvetica Neue"/>
            </a:endParaRPr>
          </a:p>
          <a:p>
            <a:pPr>
              <a:spcAft>
                <a:spcPts val="600"/>
              </a:spcAft>
            </a:pPr>
            <a:r>
              <a:rPr lang="el-GR" sz="4000" dirty="0">
                <a:latin typeface="Helvetica Neue"/>
              </a:rPr>
              <a:t>ε</a:t>
            </a:r>
            <a:r>
              <a:rPr lang="el-GR" sz="4000" dirty="0" smtClean="0">
                <a:latin typeface="Helvetica Neue"/>
              </a:rPr>
              <a:t>πανάχρηση από όλους</a:t>
            </a:r>
            <a:endParaRPr lang="en-US" sz="4000" dirty="0" smtClean="0">
              <a:latin typeface="Helvetica Neue"/>
            </a:endParaRPr>
          </a:p>
          <a:p>
            <a:pPr>
              <a:spcAft>
                <a:spcPts val="600"/>
              </a:spcAft>
            </a:pPr>
            <a:endParaRPr lang="en-US" sz="3100" dirty="0">
              <a:latin typeface="Helvetica Neue"/>
              <a:cs typeface="Helvetica Neue"/>
            </a:endParaRPr>
          </a:p>
          <a:p>
            <a:pPr marL="514350" indent="-514350">
              <a:spcAft>
                <a:spcPts val="600"/>
              </a:spcAft>
              <a:buFont typeface="+mj-ea"/>
              <a:buAutoNum type="circleNumDbPlain" startAt="2"/>
            </a:pPr>
            <a:r>
              <a:rPr lang="el-GR" sz="3100" b="1" dirty="0" smtClean="0">
                <a:latin typeface="Helvetica Neue"/>
                <a:cs typeface="Helvetica Neue"/>
              </a:rPr>
              <a:t>μεγάλα</a:t>
            </a:r>
            <a:r>
              <a:rPr lang="en-US" sz="3100" dirty="0" smtClean="0">
                <a:latin typeface="Helvetica Neue"/>
                <a:cs typeface="Helvetica Neue"/>
              </a:rPr>
              <a:t>: </a:t>
            </a:r>
            <a:r>
              <a:rPr lang="el-GR" sz="3600" i="1" dirty="0" smtClean="0">
                <a:solidFill>
                  <a:srgbClr val="FF0000"/>
                </a:solidFill>
                <a:latin typeface="Helvetica Neue"/>
                <a:cs typeface="Helvetica Neue"/>
              </a:rPr>
              <a:t>μέγεθος</a:t>
            </a:r>
            <a:endParaRPr lang="el-GR" sz="3600" i="1" dirty="0">
              <a:solidFill>
                <a:srgbClr val="FF0000"/>
              </a:solidFill>
              <a:latin typeface="Helvetica Neue"/>
              <a:cs typeface="Helvetica Neue"/>
            </a:endParaRPr>
          </a:p>
          <a:p>
            <a:pPr>
              <a:spcAft>
                <a:spcPts val="600"/>
              </a:spcAft>
            </a:pPr>
            <a:r>
              <a:rPr lang="el-GR" sz="4000" dirty="0" smtClean="0">
                <a:latin typeface="Helvetica Neue"/>
              </a:rPr>
              <a:t>όγκο</a:t>
            </a:r>
            <a:r>
              <a:rPr lang="el-GR" sz="4000" dirty="0">
                <a:latin typeface="Helvetica Neue"/>
              </a:rPr>
              <a:t>ς</a:t>
            </a:r>
            <a:r>
              <a:rPr lang="el-GR" sz="4000" dirty="0" smtClean="0">
                <a:latin typeface="Helvetica Neue"/>
              </a:rPr>
              <a:t>, ταχύτητα </a:t>
            </a:r>
            <a:r>
              <a:rPr lang="el-GR" sz="4000" dirty="0">
                <a:latin typeface="Helvetica Neue"/>
              </a:rPr>
              <a:t>και </a:t>
            </a:r>
            <a:r>
              <a:rPr lang="el-GR" sz="4000" dirty="0" smtClean="0">
                <a:latin typeface="Helvetica Neue"/>
              </a:rPr>
              <a:t>ποικιλία</a:t>
            </a:r>
            <a:endParaRPr lang="en-US" sz="4000" dirty="0" smtClean="0">
              <a:latin typeface="Helvetica Neue"/>
            </a:endParaRPr>
          </a:p>
          <a:p>
            <a:pPr>
              <a:spcAft>
                <a:spcPts val="600"/>
              </a:spcAft>
            </a:pPr>
            <a:endParaRPr lang="en-US" sz="3100" dirty="0">
              <a:latin typeface="Helvetica Neue"/>
              <a:cs typeface="Helvetica Neue"/>
            </a:endParaRPr>
          </a:p>
          <a:p>
            <a:pPr marL="514350" indent="-514350">
              <a:spcAft>
                <a:spcPts val="600"/>
              </a:spcAft>
              <a:buFont typeface="+mj-ea"/>
              <a:buAutoNum type="circleNumDbPlain" startAt="3"/>
            </a:pPr>
            <a:r>
              <a:rPr lang="el-GR" sz="3100" b="1" dirty="0" smtClean="0">
                <a:latin typeface="Helvetica Neue"/>
                <a:cs typeface="Helvetica Neue"/>
              </a:rPr>
              <a:t>συνδεδεμένα</a:t>
            </a:r>
            <a:r>
              <a:rPr lang="en-US" sz="3100" dirty="0" smtClean="0">
                <a:latin typeface="Helvetica Neue"/>
                <a:cs typeface="Helvetica Neue"/>
              </a:rPr>
              <a:t>: </a:t>
            </a:r>
            <a:r>
              <a:rPr lang="el-GR" sz="3600" i="1" dirty="0" smtClean="0">
                <a:solidFill>
                  <a:srgbClr val="FF0000"/>
                </a:solidFill>
                <a:latin typeface="Helvetica Neue"/>
                <a:cs typeface="Helvetica Neue"/>
              </a:rPr>
              <a:t>χρήση</a:t>
            </a:r>
            <a:endParaRPr lang="en-US" sz="3600" i="1" dirty="0" smtClean="0">
              <a:solidFill>
                <a:srgbClr val="FF0000"/>
              </a:solidFill>
              <a:latin typeface="Helvetica Neue"/>
              <a:cs typeface="Helvetica Neue"/>
            </a:endParaRPr>
          </a:p>
          <a:p>
            <a:pPr>
              <a:spcAft>
                <a:spcPts val="600"/>
              </a:spcAft>
            </a:pPr>
            <a:r>
              <a:rPr lang="el-GR" sz="4000" dirty="0">
                <a:latin typeface="Helvetica Neue"/>
              </a:rPr>
              <a:t>μ</a:t>
            </a:r>
            <a:r>
              <a:rPr lang="el-GR" sz="4000" dirty="0" smtClean="0">
                <a:latin typeface="Helvetica Neue"/>
              </a:rPr>
              <a:t>ια δημοσίευση</a:t>
            </a:r>
            <a:r>
              <a:rPr lang="en-US" sz="4000" dirty="0" smtClean="0">
                <a:latin typeface="Helvetica Neue"/>
              </a:rPr>
              <a:t>, </a:t>
            </a:r>
            <a:r>
              <a:rPr lang="el-GR" sz="4000" dirty="0" smtClean="0">
                <a:latin typeface="Helvetica Neue"/>
              </a:rPr>
              <a:t>πολλές χρήσεις</a:t>
            </a:r>
            <a:endParaRPr lang="el-GR" sz="4000" dirty="0">
              <a:latin typeface="Helvetica Neue"/>
            </a:endParaRPr>
          </a:p>
          <a:p>
            <a:pPr>
              <a:spcAft>
                <a:spcPts val="600"/>
              </a:spcAft>
            </a:pPr>
            <a:endParaRPr lang="en-US" sz="2800" dirty="0">
              <a:latin typeface="Helvetica Neue"/>
              <a:cs typeface="Helvetica Neue"/>
            </a:endParaRPr>
          </a:p>
          <a:p>
            <a:pPr marL="514350" indent="-514350">
              <a:spcAft>
                <a:spcPts val="600"/>
              </a:spcAft>
              <a:buFont typeface="+mj-ea"/>
              <a:buAutoNum type="circleNumDbPlain"/>
            </a:pPr>
            <a:endParaRPr lang="el-GR" sz="2800" dirty="0" smtClean="0">
              <a:latin typeface="Helvetica Neue"/>
              <a:cs typeface="Helvetica Neue"/>
            </a:endParaRPr>
          </a:p>
          <a:p>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pPr>
              <a:buFont typeface="Wingdings" charset="0"/>
              <a:buChar char="ü"/>
            </a:pPr>
            <a:endParaRPr lang="el-GR" sz="2400" dirty="0">
              <a:latin typeface="Helvetica Neue"/>
              <a:cs typeface="Helvetica Neue"/>
            </a:endParaRPr>
          </a:p>
          <a:p>
            <a:endParaRPr lang="en-US" sz="2400" dirty="0">
              <a:latin typeface="Helvetica Neue"/>
              <a:cs typeface="Helvetica Neue"/>
            </a:endParaRPr>
          </a:p>
          <a:p>
            <a:pPr>
              <a:lnSpc>
                <a:spcPct val="90000"/>
              </a:lnSpc>
              <a:spcBef>
                <a:spcPct val="20000"/>
              </a:spcBef>
            </a:pPr>
            <a:endParaRPr lang="el-GR" sz="2000" dirty="0">
              <a:latin typeface="Helvetica Neue"/>
              <a:cs typeface="Helvetica Neue"/>
            </a:endParaRPr>
          </a:p>
        </p:txBody>
      </p:sp>
    </p:spTree>
    <p:extLst>
      <p:ext uri="{BB962C8B-B14F-4D97-AF65-F5344CB8AC3E}">
        <p14:creationId xmlns:p14="http://schemas.microsoft.com/office/powerpoint/2010/main" val="2874622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6147">
                                            <p:txEl>
                                              <p:pRg st="0" end="0"/>
                                            </p:txEl>
                                          </p:spTgt>
                                        </p:tgtEl>
                                        <p:attrNameLst>
                                          <p:attrName>style.opacity</p:attrName>
                                        </p:attrNameLst>
                                      </p:cBhvr>
                                      <p:to>
                                        <p:strVal val="0.5"/>
                                      </p:to>
                                    </p:set>
                                    <p:animEffect filter="image" prLst="opacity: 0.5">
                                      <p:cBhvr rctx="IE">
                                        <p:cTn id="15" dur="indefinite"/>
                                        <p:tgtEl>
                                          <p:spTgt spid="614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rctx="PPT">
                                        <p:cTn id="19" dur="indefinite"/>
                                        <p:tgtEl>
                                          <p:spTgt spid="6147">
                                            <p:txEl>
                                              <p:pRg st="1" end="1"/>
                                            </p:txEl>
                                          </p:spTgt>
                                        </p:tgtEl>
                                        <p:attrNameLst>
                                          <p:attrName>style.opacity</p:attrName>
                                        </p:attrNameLst>
                                      </p:cBhvr>
                                      <p:to>
                                        <p:strVal val="0.5"/>
                                      </p:to>
                                    </p:set>
                                    <p:animEffect filter="image" prLst="opacity: 0.5">
                                      <p:cBhvr rctx="IE">
                                        <p:cTn id="20" dur="indefinite"/>
                                        <p:tgtEl>
                                          <p:spTgt spid="614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Effect transition="in" filter="blinds(horizontal)">
                                      <p:cBhvr>
                                        <p:cTn id="25" dur="500"/>
                                        <p:tgtEl>
                                          <p:spTgt spid="614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rctx="PPT">
                                        <p:cTn id="29" dur="indefinite"/>
                                        <p:tgtEl>
                                          <p:spTgt spid="6147">
                                            <p:txEl>
                                              <p:pRg st="3" end="3"/>
                                            </p:txEl>
                                          </p:spTgt>
                                        </p:tgtEl>
                                        <p:attrNameLst>
                                          <p:attrName>style.opacity</p:attrName>
                                        </p:attrNameLst>
                                      </p:cBhvr>
                                      <p:to>
                                        <p:strVal val="0.5"/>
                                      </p:to>
                                    </p:set>
                                    <p:animEffect filter="image" prLst="opacity: 0.5">
                                      <p:cBhvr rctx="IE">
                                        <p:cTn id="30" dur="indefinite"/>
                                        <p:tgtEl>
                                          <p:spTgt spid="614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6147">
                                            <p:txEl>
                                              <p:pRg st="6" end="6"/>
                                            </p:txEl>
                                          </p:spTgt>
                                        </p:tgtEl>
                                        <p:attrNameLst>
                                          <p:attrName>style.visibility</p:attrName>
                                        </p:attrNameLst>
                                      </p:cBhvr>
                                      <p:to>
                                        <p:strVal val="visible"/>
                                      </p:to>
                                    </p:set>
                                    <p:animEffect transition="in" filter="blinds(horizontal)">
                                      <p:cBhvr>
                                        <p:cTn id="39" dur="500"/>
                                        <p:tgtEl>
                                          <p:spTgt spid="6147">
                                            <p:txEl>
                                              <p:pRg st="6" end="6"/>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6147">
                                            <p:txEl>
                                              <p:pRg st="7" end="7"/>
                                            </p:txEl>
                                          </p:spTgt>
                                        </p:tgtEl>
                                        <p:attrNameLst>
                                          <p:attrName>style.visibility</p:attrName>
                                        </p:attrNameLst>
                                      </p:cBhvr>
                                      <p:to>
                                        <p:strVal val="visible"/>
                                      </p:to>
                                    </p:set>
                                    <p:animEffect transition="in" filter="blinds(horizontal)">
                                      <p:cBhvr>
                                        <p:cTn id="42" dur="500"/>
                                        <p:tgtEl>
                                          <p:spTgt spid="6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28525</TotalTime>
  <Words>1311</Words>
  <Application>Microsoft Macintosh PowerPoint</Application>
  <PresentationFormat>On-screen Show (4:3)</PresentationFormat>
  <Paragraphs>380</Paragraphs>
  <Slides>44</Slides>
  <Notes>23</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Θέμα του Office</vt:lpstr>
      <vt:lpstr>PowerPoint Presentation</vt:lpstr>
      <vt:lpstr>Πρόγραμμα σεμιναρίου</vt:lpstr>
      <vt:lpstr>PowerPoint Presentation</vt:lpstr>
      <vt:lpstr>PowerPoint Presentation</vt:lpstr>
      <vt:lpstr>Η μεγάλη εικόνα</vt:lpstr>
      <vt:lpstr>Digital Single Market </vt:lpstr>
      <vt:lpstr>Horizon 2020  Work Programme 2016 – 2017</vt:lpstr>
      <vt:lpstr>Horizon 2020  Work Programme 2016 – 2017</vt:lpstr>
      <vt:lpstr>Η τριλογία των δεδομένων</vt:lpstr>
      <vt:lpstr>Ανοιχτά δεδομένα, σήμερα </vt:lpstr>
      <vt:lpstr>PowerPoint Presentation</vt:lpstr>
      <vt:lpstr>PowerPoint Presentation</vt:lpstr>
      <vt:lpstr>PowerPoint Presentation</vt:lpstr>
      <vt:lpstr>PowerPoint Presentation</vt:lpstr>
      <vt:lpstr>PowerPoint Presentation</vt:lpstr>
      <vt:lpstr>Τα δεδομένα, σήμερα </vt:lpstr>
      <vt:lpstr>PowerPoint Presentation</vt:lpstr>
      <vt:lpstr>PowerPoint Presentation</vt:lpstr>
      <vt:lpstr>building a common language </vt:lpstr>
      <vt:lpstr>PowerPoint Presentation</vt:lpstr>
      <vt:lpstr>PowerPoint Presentation</vt:lpstr>
      <vt:lpstr>Αρχική </vt:lpstr>
      <vt:lpstr>Αναζήτηση </vt:lpstr>
      <vt:lpstr>Θεματική κατηγορία </vt:lpstr>
      <vt:lpstr>Βασική Στατιστική ανάλυση</vt:lpstr>
      <vt:lpstr>Νέα Στατιστική ανάλυση</vt:lpstr>
      <vt:lpstr>Προφίλ</vt:lpstr>
      <vt:lpstr>Απόθεση: ckan.linkedeconomy.org</vt:lpstr>
      <vt:lpstr>Ερωτήματα: linkedeconomy.org/sparql</vt:lpstr>
      <vt:lpstr>Open Data story I: tomato life</vt:lpstr>
      <vt:lpstr>prices</vt:lpstr>
      <vt:lpstr>From price to procurement</vt:lpstr>
      <vt:lpstr>Quality: food alerts</vt:lpstr>
      <vt:lpstr>real-time budget ratios</vt:lpstr>
      <vt:lpstr>Procurement &amp; subsidies</vt:lpstr>
      <vt:lpstr>Use cases I</vt:lpstr>
      <vt:lpstr>Use cases II</vt:lpstr>
      <vt:lpstr>Συμμετοχή </vt:lpstr>
      <vt:lpstr>Επόμενα Βήματα</vt:lpstr>
      <vt:lpstr>Ανοιχτή Συνδεδεμένη Οικονομία</vt:lpstr>
      <vt:lpstr>Ανοιχτή Συνδεδεμένη Οικονομία</vt:lpstr>
      <vt:lpstr>Ανοιχτή Συνδεδεμένη Οικονομία</vt:lpstr>
      <vt:lpstr>Ανοιχτή Γενιά=δια-δημιουργία </vt:lpstr>
      <vt:lpstr>Ερωτήσεις - Σχόλια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Διαφάνεια 1</dc:title>
  <dc:creator>vafopoulos</dc:creator>
  <cp:lastModifiedBy>MIKE vaf</cp:lastModifiedBy>
  <cp:revision>925</cp:revision>
  <dcterms:created xsi:type="dcterms:W3CDTF">2010-03-25T07:45:50Z</dcterms:created>
  <dcterms:modified xsi:type="dcterms:W3CDTF">2015-11-18T14:35:54Z</dcterms:modified>
</cp:coreProperties>
</file>